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418" r:id="rId2"/>
    <p:sldId id="405" r:id="rId3"/>
    <p:sldId id="406" r:id="rId4"/>
    <p:sldId id="407" r:id="rId5"/>
    <p:sldId id="408" r:id="rId6"/>
    <p:sldId id="409" r:id="rId7"/>
    <p:sldId id="410" r:id="rId8"/>
    <p:sldId id="411" r:id="rId9"/>
    <p:sldId id="412" r:id="rId10"/>
    <p:sldId id="413" r:id="rId11"/>
    <p:sldId id="414" r:id="rId12"/>
    <p:sldId id="415" r:id="rId13"/>
    <p:sldId id="416" r:id="rId14"/>
    <p:sldId id="419" r:id="rId15"/>
    <p:sldId id="420" r:id="rId16"/>
    <p:sldId id="421" r:id="rId17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 Black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 Black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 Black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 Black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 Black" pitchFamily="34" charset="0"/>
        <a:ea typeface="+mn-ea"/>
        <a:cs typeface="+mn-cs"/>
      </a:defRPr>
    </a:lvl5pPr>
    <a:lvl6pPr marL="2286000" algn="l" defTabSz="914400" rtl="0" eaLnBrk="1" latinLnBrk="0" hangingPunct="1">
      <a:defRPr sz="4400" b="1" kern="1200">
        <a:solidFill>
          <a:schemeClr val="tx1"/>
        </a:solidFill>
        <a:latin typeface="Arial Black" pitchFamily="34" charset="0"/>
        <a:ea typeface="+mn-ea"/>
        <a:cs typeface="+mn-cs"/>
      </a:defRPr>
    </a:lvl6pPr>
    <a:lvl7pPr marL="2743200" algn="l" defTabSz="914400" rtl="0" eaLnBrk="1" latinLnBrk="0" hangingPunct="1">
      <a:defRPr sz="4400" b="1" kern="1200">
        <a:solidFill>
          <a:schemeClr val="tx1"/>
        </a:solidFill>
        <a:latin typeface="Arial Black" pitchFamily="34" charset="0"/>
        <a:ea typeface="+mn-ea"/>
        <a:cs typeface="+mn-cs"/>
      </a:defRPr>
    </a:lvl7pPr>
    <a:lvl8pPr marL="3200400" algn="l" defTabSz="914400" rtl="0" eaLnBrk="1" latinLnBrk="0" hangingPunct="1">
      <a:defRPr sz="4400" b="1" kern="1200">
        <a:solidFill>
          <a:schemeClr val="tx1"/>
        </a:solidFill>
        <a:latin typeface="Arial Black" pitchFamily="34" charset="0"/>
        <a:ea typeface="+mn-ea"/>
        <a:cs typeface="+mn-cs"/>
      </a:defRPr>
    </a:lvl8pPr>
    <a:lvl9pPr marL="3657600" algn="l" defTabSz="914400" rtl="0" eaLnBrk="1" latinLnBrk="0" hangingPunct="1">
      <a:defRPr sz="4400" b="1" kern="1200">
        <a:solidFill>
          <a:schemeClr val="tx1"/>
        </a:solidFill>
        <a:latin typeface="Arial Black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CC00FF"/>
    <a:srgbClr val="FFFF00"/>
    <a:srgbClr val="CC3399"/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19" autoAdjust="0"/>
    <p:restoredTop sz="94624" autoAdjust="0"/>
  </p:normalViewPr>
  <p:slideViewPr>
    <p:cSldViewPr snapToGrid="0">
      <p:cViewPr varScale="1">
        <p:scale>
          <a:sx n="86" d="100"/>
          <a:sy n="86" d="100"/>
        </p:scale>
        <p:origin x="154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23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955" cy="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62" tIns="45731" rIns="91462" bIns="45731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722" y="1"/>
            <a:ext cx="2945954" cy="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62" tIns="45731" rIns="91462" bIns="45731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963"/>
            <a:ext cx="2945955" cy="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62" tIns="45731" rIns="91462" bIns="45731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722" y="9430963"/>
            <a:ext cx="2945954" cy="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62" tIns="45731" rIns="91462" bIns="45731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fld id="{2873DA2D-039B-455F-A9A2-F417E00EB1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692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F25886-F565-4033-B534-1876C3F32A1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573089-C6A8-4083-919C-C897AF3AC5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AB6C80-EB7A-487B-AB81-9EDB42BB01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1EDAB4-C45C-4F03-AB77-9D418E574FC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98C69F-5CCF-4AA1-88A2-3432C661EE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F6B353-1D69-4A81-B21E-7EA7C842F76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E49DE8-2447-44E6-BC54-2BC1ABCEF37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A1739-913C-4C49-B4AB-9D40C599867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E8C06-97E0-4610-A767-5B6F1B901DA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AFC525-4A39-4D63-A751-E7BBAEBC171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F151EC-45F1-4114-BD69-642D922ED6C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>
              <a:defRPr/>
            </a:pPr>
            <a:fld id="{70BAA712-1C37-4A0E-B11C-A29CE4B3BA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pic>
        <p:nvPicPr>
          <p:cNvPr id="1031" name="Picture 11" descr="Crest High Res22"/>
          <p:cNvPicPr>
            <a:picLocks noChangeAspect="1" noChangeArrowheads="1"/>
          </p:cNvPicPr>
          <p:nvPr userDrawn="1"/>
        </p:nvPicPr>
        <p:blipFill>
          <a:blip r:embed="rId13" cstate="print">
            <a:lum bright="64000" contrast="-70000"/>
          </a:blip>
          <a:srcRect/>
          <a:stretch>
            <a:fillRect/>
          </a:stretch>
        </p:blipFill>
        <p:spPr bwMode="auto">
          <a:xfrm>
            <a:off x="2651125" y="609600"/>
            <a:ext cx="3952875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hs.uk/conditions/coronavirus-covid-19/testing-and-tracing/nhs-test-and-trace-if-youve-been-in-contact-with-a-person-who-has-coronavirus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Black" pitchFamily="34" charset="0"/>
              <a:ea typeface="+mn-ea"/>
              <a:cs typeface="+mn-cs"/>
            </a:endParaRPr>
          </a:p>
        </p:txBody>
      </p:sp>
      <p:sp>
        <p:nvSpPr>
          <p:cNvPr id="2" name="Rounded Rectangular Callout 1"/>
          <p:cNvSpPr/>
          <p:nvPr/>
        </p:nvSpPr>
        <p:spPr bwMode="auto">
          <a:xfrm>
            <a:off x="1304693" y="563136"/>
            <a:ext cx="7471318" cy="2503449"/>
          </a:xfrm>
          <a:prstGeom prst="wedgeRoundRectCallout">
            <a:avLst>
              <a:gd name="adj1" fmla="val -43089"/>
              <a:gd name="adj2" fmla="val 108882"/>
              <a:gd name="adj3" fmla="val 16667"/>
            </a:avLst>
          </a:prstGeom>
          <a:solidFill>
            <a:schemeClr val="accent1">
              <a:alpha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I’ve been contacted by NHS Test &amp; Trace and have been told to self-isolate for 14 days.</a:t>
            </a:r>
          </a:p>
        </p:txBody>
      </p:sp>
      <p:pic>
        <p:nvPicPr>
          <p:cNvPr id="1026" name="Picture 2" descr="Teacher Tips] 7 Ways to Encourage Parent Involvement | Edmentum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34423"/>
            <a:ext cx="3088888" cy="201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989" y="3172521"/>
            <a:ext cx="3735659" cy="24855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56117" y="5751732"/>
            <a:ext cx="2433210" cy="954107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1200" dirty="0" smtClean="0">
              <a:solidFill>
                <a:srgbClr val="FF0000"/>
              </a:solidFill>
            </a:endParaRPr>
          </a:p>
          <a:p>
            <a:pPr algn="ctr"/>
            <a:r>
              <a:rPr lang="en-GB" sz="1600" dirty="0" smtClean="0">
                <a:solidFill>
                  <a:srgbClr val="FF0000"/>
                </a:solidFill>
              </a:rPr>
              <a:t>START OF PRESENTATION</a:t>
            </a:r>
          </a:p>
          <a:p>
            <a:pPr algn="ctr"/>
            <a:endParaRPr lang="en-GB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109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" name="Rounded Rectangular Callout 1"/>
          <p:cNvSpPr/>
          <p:nvPr/>
        </p:nvSpPr>
        <p:spPr bwMode="auto">
          <a:xfrm>
            <a:off x="1067872" y="228600"/>
            <a:ext cx="7766538" cy="2994102"/>
          </a:xfrm>
          <a:prstGeom prst="wedgeRoundRectCallout">
            <a:avLst>
              <a:gd name="adj1" fmla="val -38923"/>
              <a:gd name="adj2" fmla="val 93079"/>
              <a:gd name="adj3" fmla="val 16667"/>
            </a:avLst>
          </a:prstGeom>
          <a:solidFill>
            <a:schemeClr val="accent1">
              <a:alpha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Why do I have to spend 14 days in self-isolation: it doesn’t make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sense and s</a:t>
            </a: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eems unfair because I feel fine?</a:t>
            </a:r>
          </a:p>
        </p:txBody>
      </p:sp>
      <p:pic>
        <p:nvPicPr>
          <p:cNvPr id="1026" name="Picture 2" descr="Teacher Tips] 7 Ways to Encourage Parent Involvement | Edmentum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34423"/>
            <a:ext cx="3088888" cy="201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569" y="3655843"/>
            <a:ext cx="3735659" cy="24855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050" name="Picture 2" descr="The Headmaster's New House – Bald Headteacher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74"/>
          <a:stretch/>
        </p:blipFill>
        <p:spPr bwMode="auto">
          <a:xfrm>
            <a:off x="6322741" y="4411951"/>
            <a:ext cx="2416484" cy="2289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ular Callout 1"/>
          <p:cNvSpPr/>
          <p:nvPr/>
        </p:nvSpPr>
        <p:spPr bwMode="auto">
          <a:xfrm>
            <a:off x="220737" y="233459"/>
            <a:ext cx="7766538" cy="4416599"/>
          </a:xfrm>
          <a:prstGeom prst="wedgeRoundRectCallout">
            <a:avLst>
              <a:gd name="adj1" fmla="val 38405"/>
              <a:gd name="adj2" fmla="val 56270"/>
              <a:gd name="adj3" fmla="val 16667"/>
            </a:avLst>
          </a:prstGeom>
          <a:solidFill>
            <a:schemeClr val="accent3">
              <a:lumMod val="75000"/>
              <a:alpha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It’s because you have spent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sustained period of time somewhere, in a relatively closed environment with someone who has now tested positive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. Sorry, but that’s why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!</a:t>
            </a:r>
            <a:endParaRPr kumimoji="0" lang="en-GB" sz="4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56" y="4772006"/>
            <a:ext cx="2689049" cy="1789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392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" name="Rounded Rectangular Callout 1"/>
          <p:cNvSpPr/>
          <p:nvPr/>
        </p:nvSpPr>
        <p:spPr bwMode="auto">
          <a:xfrm>
            <a:off x="1123985" y="680225"/>
            <a:ext cx="7766538" cy="2467994"/>
          </a:xfrm>
          <a:prstGeom prst="wedgeRoundRectCallout">
            <a:avLst>
              <a:gd name="adj1" fmla="val -39355"/>
              <a:gd name="adj2" fmla="val 102984"/>
              <a:gd name="adj3" fmla="val 16667"/>
            </a:avLst>
          </a:prstGeom>
          <a:solidFill>
            <a:schemeClr val="accent1">
              <a:alpha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… but why 14 days: that seems far too long, I’m feeling fine and my family feel fine?</a:t>
            </a:r>
          </a:p>
        </p:txBody>
      </p:sp>
      <p:pic>
        <p:nvPicPr>
          <p:cNvPr id="4" name="Picture 2" descr="Teacher Tips] 7 Ways to Encourage Parent Involvement | Edmentum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34423"/>
            <a:ext cx="3088888" cy="201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569" y="3655843"/>
            <a:ext cx="3735659" cy="248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423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4" name="Picture 2" descr="The Headmaster's New House – Bald Headteacher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74"/>
          <a:stretch/>
        </p:blipFill>
        <p:spPr bwMode="auto">
          <a:xfrm>
            <a:off x="6311590" y="4345043"/>
            <a:ext cx="2416484" cy="2289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ular Callout 1"/>
          <p:cNvSpPr/>
          <p:nvPr/>
        </p:nvSpPr>
        <p:spPr bwMode="auto">
          <a:xfrm>
            <a:off x="209586" y="233460"/>
            <a:ext cx="7766538" cy="3725223"/>
          </a:xfrm>
          <a:prstGeom prst="wedgeRoundRectCallout">
            <a:avLst>
              <a:gd name="adj1" fmla="val 38262"/>
              <a:gd name="adj2" fmla="val 73576"/>
              <a:gd name="adj3" fmla="val 16667"/>
            </a:avLst>
          </a:prstGeom>
          <a:solidFill>
            <a:schemeClr val="accent3">
              <a:lumMod val="75000"/>
              <a:alpha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There’s a small chance you may have been infected. It can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take as long as 7-10 days to incubate the virus and several more after that to be clear.</a:t>
            </a:r>
            <a:endParaRPr kumimoji="0" lang="en-GB" sz="4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48" y="4345043"/>
            <a:ext cx="3441622" cy="2289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589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" name="Rounded Rectangular Callout 1"/>
          <p:cNvSpPr/>
          <p:nvPr/>
        </p:nvSpPr>
        <p:spPr bwMode="auto">
          <a:xfrm>
            <a:off x="688731" y="457200"/>
            <a:ext cx="7766538" cy="2950214"/>
          </a:xfrm>
          <a:prstGeom prst="wedgeRoundRectCallout">
            <a:avLst>
              <a:gd name="adj1" fmla="val -33756"/>
              <a:gd name="adj2" fmla="val 84712"/>
              <a:gd name="adj3" fmla="val 16667"/>
            </a:avLst>
          </a:prstGeom>
          <a:solidFill>
            <a:schemeClr val="accent1">
              <a:alpha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… but,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like I said, </a:t>
            </a: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I’m feeling fine – why can’t I just stay in school or </a:t>
            </a: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go to work </a:t>
            </a: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unless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I start feeling ill</a:t>
            </a: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386" y="4068438"/>
            <a:ext cx="3735659" cy="2485575"/>
          </a:xfrm>
          <a:prstGeom prst="rect">
            <a:avLst/>
          </a:prstGeom>
        </p:spPr>
      </p:pic>
      <p:pic>
        <p:nvPicPr>
          <p:cNvPr id="5" name="Picture 2" descr="Teacher Tips] 7 Ways to Encourage Parent Involvement | Edmentum Bl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32" y="4539521"/>
            <a:ext cx="3088888" cy="201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972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4" name="Picture 2" descr="The Headmaster's New House – Bald Headteacher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74"/>
          <a:stretch/>
        </p:blipFill>
        <p:spPr bwMode="auto">
          <a:xfrm>
            <a:off x="6171170" y="4478857"/>
            <a:ext cx="2416484" cy="2289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ular Callout 1"/>
          <p:cNvSpPr/>
          <p:nvPr/>
        </p:nvSpPr>
        <p:spPr bwMode="auto">
          <a:xfrm>
            <a:off x="264769" y="228600"/>
            <a:ext cx="7552236" cy="4385576"/>
          </a:xfrm>
          <a:prstGeom prst="wedgeRoundRectCallout">
            <a:avLst>
              <a:gd name="adj1" fmla="val 40714"/>
              <a:gd name="adj2" fmla="val 60370"/>
              <a:gd name="adj3" fmla="val 16667"/>
            </a:avLst>
          </a:prstGeom>
          <a:solidFill>
            <a:schemeClr val="accent3">
              <a:lumMod val="75000"/>
              <a:alpha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f you have been infected, you won’t show symptoms until,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maybe, 7 days have passed (possibly not at all); but you become contagious after only 2 or 3!</a:t>
            </a:r>
            <a:endParaRPr kumimoji="0" lang="en-GB" sz="4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10" y="4774047"/>
            <a:ext cx="2757693" cy="1834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88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" name="Rounded Rectangular Callout 1"/>
          <p:cNvSpPr/>
          <p:nvPr/>
        </p:nvSpPr>
        <p:spPr bwMode="auto">
          <a:xfrm>
            <a:off x="1536223" y="334048"/>
            <a:ext cx="7273240" cy="3259017"/>
          </a:xfrm>
          <a:prstGeom prst="wedgeRoundRectCallout">
            <a:avLst>
              <a:gd name="adj1" fmla="val -42840"/>
              <a:gd name="adj2" fmla="val 75844"/>
              <a:gd name="adj3" fmla="val 16667"/>
            </a:avLst>
          </a:prstGeom>
          <a:solidFill>
            <a:schemeClr val="accent1">
              <a:alpha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… so, I could have become infected, may feel fine for many days, but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might still be infecting other people?</a:t>
            </a: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4" name="Picture 2" descr="Teacher Tips] 7 Ways to Encourage Parent Involvement | Edmentum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78" y="4539521"/>
            <a:ext cx="3088888" cy="201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101" y="4004717"/>
            <a:ext cx="3668353" cy="244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6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4" name="Picture 2" descr="The Headmaster's New House – Bald Headteacher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74"/>
          <a:stretch/>
        </p:blipFill>
        <p:spPr bwMode="auto">
          <a:xfrm>
            <a:off x="6171170" y="4478857"/>
            <a:ext cx="2416484" cy="2289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ular Callout 1"/>
          <p:cNvSpPr/>
          <p:nvPr/>
        </p:nvSpPr>
        <p:spPr bwMode="auto">
          <a:xfrm>
            <a:off x="242466" y="228600"/>
            <a:ext cx="8221309" cy="4332249"/>
          </a:xfrm>
          <a:prstGeom prst="wedgeRoundRectCallout">
            <a:avLst>
              <a:gd name="adj1" fmla="val 34537"/>
              <a:gd name="adj2" fmla="val 61160"/>
              <a:gd name="adj3" fmla="val 16667"/>
            </a:avLst>
          </a:prstGeom>
          <a:solidFill>
            <a:schemeClr val="accent3">
              <a:lumMod val="75000"/>
              <a:alpha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That’s right: if you are infected (day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1), you incubate the disease for a few days, then become contagious (around day 3), but symptoms show – if 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they show at 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all – even later than that.</a:t>
            </a:r>
            <a:endParaRPr kumimoji="0" lang="en-GB" sz="4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10" y="4774047"/>
            <a:ext cx="2757693" cy="1834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794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" name="Rounded Rectangular Callout 1"/>
          <p:cNvSpPr/>
          <p:nvPr/>
        </p:nvSpPr>
        <p:spPr bwMode="auto">
          <a:xfrm>
            <a:off x="1146287" y="228600"/>
            <a:ext cx="7766538" cy="3718932"/>
          </a:xfrm>
          <a:prstGeom prst="wedgeRoundRectCallout">
            <a:avLst>
              <a:gd name="adj1" fmla="val -38063"/>
              <a:gd name="adj2" fmla="val 62801"/>
              <a:gd name="adj3" fmla="val 16667"/>
            </a:avLst>
          </a:prstGeom>
          <a:solidFill>
            <a:schemeClr val="accent1">
              <a:alpha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I’m still not happy about the 14 days isolation: what if I get a test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and come straight back to school or 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back to work 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if the result is negative?</a:t>
            </a:r>
            <a:endParaRPr kumimoji="0" lang="en-GB" sz="4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2" descr="Teacher Tips] 7 Ways to Encourage Parent Involvement | Edmentum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78" y="4539521"/>
            <a:ext cx="3088888" cy="201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620" y="4272242"/>
            <a:ext cx="3184439" cy="2118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651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4" name="Picture 2" descr="The Headmaster's New House – Bald Headteacher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74"/>
          <a:stretch/>
        </p:blipFill>
        <p:spPr bwMode="auto">
          <a:xfrm>
            <a:off x="6171170" y="4478857"/>
            <a:ext cx="2416484" cy="2289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ular Callout 1"/>
          <p:cNvSpPr/>
          <p:nvPr/>
        </p:nvSpPr>
        <p:spPr bwMode="auto">
          <a:xfrm>
            <a:off x="187284" y="228600"/>
            <a:ext cx="7328638" cy="4432610"/>
          </a:xfrm>
          <a:prstGeom prst="wedgeRoundRectCallout">
            <a:avLst>
              <a:gd name="adj1" fmla="val 42608"/>
              <a:gd name="adj2" fmla="val 57633"/>
              <a:gd name="adj3" fmla="val 16667"/>
            </a:avLst>
          </a:prstGeom>
          <a:solidFill>
            <a:schemeClr val="accent3">
              <a:lumMod val="75000"/>
              <a:alpha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Sorry, the test only works during the ‘symptoms’ phase,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that is,</a:t>
            </a: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after the virus is fully incubated: it’s no use before that </a:t>
            </a: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to </a:t>
            </a: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day period has passed.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10" y="4774047"/>
            <a:ext cx="2757693" cy="1834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806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4" name="Picture 2" descr="Teacher Tips] 7 Ways to Encourage Parent Involvement | Edmentum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71" y="4539521"/>
            <a:ext cx="3088888" cy="201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ular Callout 1"/>
          <p:cNvSpPr/>
          <p:nvPr/>
        </p:nvSpPr>
        <p:spPr bwMode="auto">
          <a:xfrm>
            <a:off x="646770" y="138675"/>
            <a:ext cx="8355264" cy="3775404"/>
          </a:xfrm>
          <a:prstGeom prst="wedgeRoundRectCallout">
            <a:avLst>
              <a:gd name="adj1" fmla="val -34661"/>
              <a:gd name="adj2" fmla="val 65447"/>
              <a:gd name="adj3" fmla="val 16667"/>
            </a:avLst>
          </a:prstGeom>
          <a:solidFill>
            <a:schemeClr val="accent1">
              <a:alpha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 that’s why it’s still spreading: people catch it from contacts who don’t know they’ve got it … and don’t start feeling unwell until after they have spread it!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279" y="4294545"/>
            <a:ext cx="3148806" cy="2095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870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4" name="Picture 2" descr="The Headmaster's New House – Bald Headteacher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74"/>
          <a:stretch/>
        </p:blipFill>
        <p:spPr bwMode="auto">
          <a:xfrm>
            <a:off x="6110124" y="4467705"/>
            <a:ext cx="2416484" cy="2289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ular Callout 1"/>
          <p:cNvSpPr/>
          <p:nvPr/>
        </p:nvSpPr>
        <p:spPr bwMode="auto">
          <a:xfrm>
            <a:off x="142678" y="149826"/>
            <a:ext cx="7766538" cy="4466779"/>
          </a:xfrm>
          <a:prstGeom prst="wedgeRoundRectCallout">
            <a:avLst>
              <a:gd name="adj1" fmla="val 38980"/>
              <a:gd name="adj2" fmla="val 56723"/>
              <a:gd name="adj3" fmla="val 16667"/>
            </a:avLst>
          </a:prstGeom>
          <a:solidFill>
            <a:schemeClr val="accent3">
              <a:lumMod val="75000"/>
              <a:alpha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Absolutely: and the ‘spreader’ might never feel unwell, never get a test and never know.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If you have been a ‘close contact’, you really must self-isolate for 14 days.</a:t>
            </a:r>
            <a:endParaRPr kumimoji="0" lang="en-GB" sz="4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10" y="4911820"/>
            <a:ext cx="2550629" cy="1697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913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4" name="Picture 2" descr="Teacher Tips] 7 Ways to Encourage Parent Involvement | Edmentum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71" y="4539521"/>
            <a:ext cx="3088888" cy="201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ular Callout 1"/>
          <p:cNvSpPr/>
          <p:nvPr/>
        </p:nvSpPr>
        <p:spPr bwMode="auto">
          <a:xfrm>
            <a:off x="3385162" y="334537"/>
            <a:ext cx="5229923" cy="3006436"/>
          </a:xfrm>
          <a:prstGeom prst="wedgeRoundRectCallout">
            <a:avLst>
              <a:gd name="adj1" fmla="val -73667"/>
              <a:gd name="adj2" fmla="val 84428"/>
              <a:gd name="adj3" fmla="val 16667"/>
            </a:avLst>
          </a:prstGeom>
          <a:solidFill>
            <a:schemeClr val="accent1">
              <a:alpha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What about the rest of my family?  </a:t>
            </a:r>
            <a:endParaRPr kumimoji="0" lang="en-GB" sz="4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Do </a:t>
            </a: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they have to </a:t>
            </a:r>
            <a:endParaRPr kumimoji="0" lang="en-GB" sz="4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self-isolate </a:t>
            </a:r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too?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279" y="4294545"/>
            <a:ext cx="3148806" cy="2095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002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4" name="Picture 2" descr="The Headmaster's New House – Bald Headteacher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74"/>
          <a:stretch/>
        </p:blipFill>
        <p:spPr bwMode="auto">
          <a:xfrm>
            <a:off x="6110124" y="4467705"/>
            <a:ext cx="2416484" cy="2289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ular Callout 1"/>
          <p:cNvSpPr/>
          <p:nvPr/>
        </p:nvSpPr>
        <p:spPr bwMode="auto">
          <a:xfrm>
            <a:off x="142677" y="149826"/>
            <a:ext cx="8220737" cy="4466779"/>
          </a:xfrm>
          <a:prstGeom prst="wedgeRoundRectCallout">
            <a:avLst>
              <a:gd name="adj1" fmla="val 38980"/>
              <a:gd name="adj2" fmla="val 56723"/>
              <a:gd name="adj3" fmla="val 16667"/>
            </a:avLst>
          </a:prstGeom>
          <a:solidFill>
            <a:schemeClr val="accent3">
              <a:lumMod val="75000"/>
              <a:alpha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If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YOU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are showing symptoms, </a:t>
            </a:r>
            <a:r>
              <a:rPr lang="en-GB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then yes they must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.  </a:t>
            </a:r>
            <a:endParaRPr lang="en-GB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However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, if you do not have any symptoms, other members of your family or support bubble </a:t>
            </a:r>
            <a:r>
              <a:rPr lang="en-GB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DO NOT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need to self-isolate.</a:t>
            </a:r>
            <a:endParaRPr kumimoji="0" lang="en-GB" sz="4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10" y="4911820"/>
            <a:ext cx="2550629" cy="1697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787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4" name="Picture 2" descr="The Headmaster's New House – Bald Headteacher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74"/>
          <a:stretch/>
        </p:blipFill>
        <p:spPr bwMode="auto">
          <a:xfrm>
            <a:off x="6465462" y="4568067"/>
            <a:ext cx="2416484" cy="2289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ular Callout 1"/>
          <p:cNvSpPr/>
          <p:nvPr/>
        </p:nvSpPr>
        <p:spPr bwMode="auto">
          <a:xfrm>
            <a:off x="209585" y="278780"/>
            <a:ext cx="8187283" cy="4289287"/>
          </a:xfrm>
          <a:prstGeom prst="wedgeRoundRectCallout">
            <a:avLst>
              <a:gd name="adj1" fmla="val 37039"/>
              <a:gd name="adj2" fmla="val 61018"/>
              <a:gd name="adj3" fmla="val 16667"/>
            </a:avLst>
          </a:prstGeom>
          <a:solidFill>
            <a:schemeClr val="bg1">
              <a:alpha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kumimoji="0" lang="en-GB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Check out the NHS advice at the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link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below. </a:t>
            </a:r>
            <a:r>
              <a:rPr kumimoji="0" lang="en-GB" sz="1200" b="1" i="0" u="none" strike="noStrike" cap="none" normalizeH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(You can click the link)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GB" sz="4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It will tell you everything you need to know if you are contacted by them.</a:t>
            </a:r>
          </a:p>
          <a:p>
            <a:r>
              <a:rPr lang="en-GB" sz="24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</a:t>
            </a:r>
            <a:r>
              <a:rPr lang="en-GB" sz="2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://www.nhs.uk/conditions/coronavirus-covid-19/testing-and-tracing/nhs-test-and-trace-if-youve-been-in-contact-with-a-person-who-has-coronavirus</a:t>
            </a:r>
            <a:r>
              <a:rPr lang="en-GB" sz="24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/</a:t>
            </a:r>
            <a:r>
              <a:rPr lang="en-GB" sz="24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4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63" y="4835870"/>
            <a:ext cx="2653117" cy="176529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60448" y="4835870"/>
            <a:ext cx="2823103" cy="175432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FF0000"/>
                </a:solidFill>
              </a:rPr>
              <a:t>If you have any doubts about your symptoms or what to do for the best, contact the NHS 111 online coronavirus service or phone 111 if you can’t get help online.</a:t>
            </a:r>
          </a:p>
          <a:p>
            <a:endParaRPr lang="en-GB" sz="1200" dirty="0">
              <a:solidFill>
                <a:srgbClr val="FF0000"/>
              </a:solidFill>
            </a:endParaRPr>
          </a:p>
          <a:p>
            <a:r>
              <a:rPr lang="en-GB" sz="1200" dirty="0" smtClean="0">
                <a:solidFill>
                  <a:srgbClr val="CC00FF"/>
                </a:solidFill>
              </a:rPr>
              <a:t>Do NOT go to places like a GP surgery, hospital or pharmacy.</a:t>
            </a:r>
            <a:endParaRPr lang="en-GB" sz="1200" dirty="0">
              <a:solidFill>
                <a:srgbClr val="CC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32731" y="5810051"/>
            <a:ext cx="2433210" cy="954107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1200" dirty="0" smtClean="0">
              <a:solidFill>
                <a:srgbClr val="FF0000"/>
              </a:solidFill>
            </a:endParaRPr>
          </a:p>
          <a:p>
            <a:pPr algn="ctr"/>
            <a:r>
              <a:rPr lang="en-GB" sz="1600" dirty="0" smtClean="0">
                <a:solidFill>
                  <a:srgbClr val="FF0000"/>
                </a:solidFill>
              </a:rPr>
              <a:t>END OF PRESENTATION</a:t>
            </a:r>
          </a:p>
          <a:p>
            <a:pPr algn="ctr"/>
            <a:endParaRPr lang="en-GB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457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Black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Black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5092</TotalTime>
  <Words>529</Words>
  <Application>Microsoft Office PowerPoint</Application>
  <PresentationFormat>On-screen Show (4:3)</PresentationFormat>
  <Paragraphs>28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 Black</vt:lpstr>
      <vt:lpstr>Calibri</vt:lpstr>
      <vt:lpstr>Times New Roman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Prospective Lower Sixth Open Evening</dc:title>
  <dc:creator>P &amp; R Hayman</dc:creator>
  <cp:lastModifiedBy>Tony Markham</cp:lastModifiedBy>
  <cp:revision>305</cp:revision>
  <cp:lastPrinted>2020-10-02T07:08:18Z</cp:lastPrinted>
  <dcterms:created xsi:type="dcterms:W3CDTF">2001-10-22T20:25:50Z</dcterms:created>
  <dcterms:modified xsi:type="dcterms:W3CDTF">2020-10-02T08:41:08Z</dcterms:modified>
</cp:coreProperties>
</file>