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2" r:id="rId23"/>
    <p:sldId id="277" r:id="rId24"/>
    <p:sldId id="278" r:id="rId25"/>
    <p:sldId id="279" r:id="rId26"/>
    <p:sldId id="280" r:id="rId27"/>
    <p:sldId id="281" r:id="rId28"/>
    <p:sldId id="283" r:id="rId29"/>
    <p:sldId id="284" r:id="rId30"/>
    <p:sldId id="285" r:id="rId31"/>
    <p:sldId id="286" r:id="rId32"/>
    <p:sldId id="282" r:id="rId33"/>
    <p:sldId id="287" r:id="rId34"/>
    <p:sldId id="288" r:id="rId35"/>
    <p:sldId id="289" r:id="rId36"/>
    <p:sldId id="290" r:id="rId37"/>
    <p:sldId id="292"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3E4CAE-711D-4DF7-8C9B-4EC75DFC76E9}"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206335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3E4CAE-711D-4DF7-8C9B-4EC75DFC76E9}"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136958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3E4CAE-711D-4DF7-8C9B-4EC75DFC76E9}"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350226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3E4CAE-711D-4DF7-8C9B-4EC75DFC76E9}"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13809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E4CAE-711D-4DF7-8C9B-4EC75DFC76E9}"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37369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3E4CAE-711D-4DF7-8C9B-4EC75DFC76E9}"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18508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3E4CAE-711D-4DF7-8C9B-4EC75DFC76E9}" type="datetimeFigureOut">
              <a:rPr lang="en-GB" smtClean="0"/>
              <a:t>28/03/2018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106567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3E4CAE-711D-4DF7-8C9B-4EC75DFC76E9}" type="datetimeFigureOut">
              <a:rPr lang="en-GB" smtClean="0"/>
              <a:t>28/03/2018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31969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E4CAE-711D-4DF7-8C9B-4EC75DFC76E9}" type="datetimeFigureOut">
              <a:rPr lang="en-GB" smtClean="0"/>
              <a:t>28/03/2018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34587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E4CAE-711D-4DF7-8C9B-4EC75DFC76E9}"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298055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E4CAE-711D-4DF7-8C9B-4EC75DFC76E9}"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140702-CA62-4439-95C2-BAC3BAF14B25}" type="slidenum">
              <a:rPr lang="en-GB" smtClean="0"/>
              <a:t>‹#›</a:t>
            </a:fld>
            <a:endParaRPr lang="en-GB"/>
          </a:p>
        </p:txBody>
      </p:sp>
    </p:spTree>
    <p:extLst>
      <p:ext uri="{BB962C8B-B14F-4D97-AF65-F5344CB8AC3E}">
        <p14:creationId xmlns:p14="http://schemas.microsoft.com/office/powerpoint/2010/main" val="29980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E4CAE-711D-4DF7-8C9B-4EC75DFC76E9}" type="datetimeFigureOut">
              <a:rPr lang="en-GB" smtClean="0"/>
              <a:t>28/03/2018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40702-CA62-4439-95C2-BAC3BAF14B25}" type="slidenum">
              <a:rPr lang="en-GB" smtClean="0"/>
              <a:t>‹#›</a:t>
            </a:fld>
            <a:endParaRPr lang="en-GB"/>
          </a:p>
        </p:txBody>
      </p:sp>
    </p:spTree>
    <p:extLst>
      <p:ext uri="{BB962C8B-B14F-4D97-AF65-F5344CB8AC3E}">
        <p14:creationId xmlns:p14="http://schemas.microsoft.com/office/powerpoint/2010/main" val="98949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www.google.co.uk/url?sa=i&amp;rct=j&amp;q=&amp;esrc=s&amp;source=images&amp;cd=&amp;cad=rja&amp;uact=8&amp;ved=2ahUKEwjEvr_76fDZAhUCkRQKHRSqB1UQjRx6BAgAEAU&amp;url=http://westgateprimary.org/?page_id%3D1561&amp;psig=AOvVaw1J9rJskrqMAm6ouTMmaYfL&amp;ust=1521289173672452" TargetMode="External"/><Relationship Id="rId5" Type="http://schemas.openxmlformats.org/officeDocument/2006/relationships/image" Target="../media/image28.jpeg"/><Relationship Id="rId4" Type="http://schemas.openxmlformats.org/officeDocument/2006/relationships/hyperlink" Target="https://www.google.co.uk/url?sa=i&amp;rct=j&amp;q=&amp;esrc=s&amp;source=images&amp;cd=&amp;cad=rja&amp;uact=8&amp;ved=0ahUKEwia9Lz8j8jLAhWhJZoKHTNlALIQjRwIBw&amp;url=https://www.cgpbooks.co.uk/&amp;bvm=bv.117218890,d.d24&amp;psig=AFQjCNHiq4yn-DA2wpMlAiJ0MYMofC5J6A&amp;ust=1458317971298182"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30.jpeg"/><Relationship Id="rId4" Type="http://schemas.openxmlformats.org/officeDocument/2006/relationships/hyperlink" Target="https://www.google.co.uk/url?sa=i&amp;rct=j&amp;q=&amp;esrc=s&amp;source=images&amp;cd=&amp;cad=rja&amp;uact=8&amp;ved=0ahUKEwjY36zZj8jLAhWja5oKHYc2Ba8QjRwIBw&amp;url=https://www.vectorstock.com/royalty-free-vector/question-mark-vector-1068869&amp;psig=AFQjCNHjhkstYKOAPVunfB8OkivxAPgLLQ&amp;ust=14583179028112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2592288"/>
          </a:xfrm>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sz="3600" dirty="0"/>
              <a:t/>
            </a:r>
            <a:br>
              <a:rPr lang="en-GB" sz="3600" dirty="0"/>
            </a:br>
            <a:r>
              <a:rPr lang="en-GB" b="1" dirty="0"/>
              <a:t>T</a:t>
            </a:r>
            <a:r>
              <a:rPr lang="en-GB" b="1" dirty="0" smtClean="0"/>
              <a:t>he 2018 </a:t>
            </a:r>
            <a:r>
              <a:rPr lang="en-GB" b="1" dirty="0"/>
              <a:t>SATs </a:t>
            </a:r>
            <a:r>
              <a:rPr lang="en-GB" b="1" dirty="0" smtClean="0"/>
              <a:t>tests</a:t>
            </a:r>
            <a:r>
              <a:rPr lang="en-GB" dirty="0"/>
              <a:t/>
            </a:r>
            <a:br>
              <a:rPr lang="en-GB" dirty="0"/>
            </a:br>
            <a:r>
              <a:rPr lang="en-GB" b="1" dirty="0"/>
              <a:t>&amp; </a:t>
            </a:r>
            <a:r>
              <a:rPr lang="en-GB" dirty="0"/>
              <a:t/>
            </a:r>
            <a:br>
              <a:rPr lang="en-GB" dirty="0"/>
            </a:br>
            <a:r>
              <a:rPr lang="en-GB" b="1" dirty="0"/>
              <a:t>How to support your child at home </a:t>
            </a:r>
            <a:endParaRPr lang="en-GB" dirty="0"/>
          </a:p>
        </p:txBody>
      </p:sp>
      <p:pic>
        <p:nvPicPr>
          <p:cNvPr id="1026" name="Picture 2" descr="http://news.bbcimg.co.uk/media/images/48587000/jpg/_48587354_0074381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212976"/>
            <a:ext cx="4799856" cy="2699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093746"/>
            <a:ext cx="1171575" cy="1638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354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reading paper</a:t>
            </a:r>
            <a:endParaRPr lang="en-GB"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7092" t="25867" r="35887" b="7401"/>
          <a:stretch/>
        </p:blipFill>
        <p:spPr bwMode="auto">
          <a:xfrm>
            <a:off x="2627784" y="1916832"/>
            <a:ext cx="3800370" cy="457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826" y="5229200"/>
            <a:ext cx="1017093" cy="1422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4904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reading paper</a:t>
            </a:r>
            <a:endParaRPr lang="en-GB"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905" t="21275" r="17472" b="8319"/>
          <a:stretch/>
        </p:blipFill>
        <p:spPr bwMode="auto">
          <a:xfrm>
            <a:off x="1187624" y="1556792"/>
            <a:ext cx="6794973" cy="47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826" y="5229200"/>
            <a:ext cx="1017093" cy="1422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159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reading paper</a:t>
            </a:r>
            <a:endParaRPr lang="en-GB"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119" t="21581" r="19537" b="9237"/>
          <a:stretch/>
        </p:blipFill>
        <p:spPr bwMode="auto">
          <a:xfrm>
            <a:off x="395536" y="1484784"/>
            <a:ext cx="828092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857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152" t="25255" r="16956" b="10768"/>
          <a:stretch/>
        </p:blipFill>
        <p:spPr bwMode="auto">
          <a:xfrm>
            <a:off x="467544" y="1576194"/>
            <a:ext cx="8352928" cy="502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reading paper</a:t>
            </a:r>
            <a:endParaRPr lang="en-GB" dirty="0"/>
          </a:p>
        </p:txBody>
      </p:sp>
      <p:pic>
        <p:nvPicPr>
          <p:cNvPr id="4"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783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GB" dirty="0" smtClean="0"/>
              <a:t>The grammar, punctuation and spelling tests (SPAG)</a:t>
            </a:r>
            <a:endParaRPr lang="en-GB" dirty="0"/>
          </a:p>
        </p:txBody>
      </p:sp>
      <p:sp>
        <p:nvSpPr>
          <p:cNvPr id="3" name="Content Placeholder 2"/>
          <p:cNvSpPr>
            <a:spLocks noGrp="1"/>
          </p:cNvSpPr>
          <p:nvPr>
            <p:ph idx="1"/>
          </p:nvPr>
        </p:nvSpPr>
        <p:spPr>
          <a:xfrm>
            <a:off x="457200" y="1600200"/>
            <a:ext cx="8229600" cy="4709120"/>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GB" dirty="0" smtClean="0"/>
              <a:t>The </a:t>
            </a:r>
            <a:r>
              <a:rPr lang="en-GB" dirty="0"/>
              <a:t>grammar, punctuation and spelling test will consist of two parts: a grammar and punctuation paper requiring short answers, lasting 45 minutes, and an aural spelling test of 20 words, lasting around </a:t>
            </a:r>
            <a:r>
              <a:rPr lang="en-GB" dirty="0" smtClean="0"/>
              <a:t>20 </a:t>
            </a:r>
            <a:r>
              <a:rPr lang="en-GB" dirty="0"/>
              <a:t>minutes. </a:t>
            </a:r>
          </a:p>
          <a:p>
            <a:r>
              <a:rPr lang="en-GB" dirty="0"/>
              <a:t>The grammar and punctuation test will include two sub-types of questions: </a:t>
            </a:r>
          </a:p>
          <a:p>
            <a:r>
              <a:rPr lang="en-GB" dirty="0" smtClean="0"/>
              <a:t>Selected </a:t>
            </a:r>
            <a:r>
              <a:rPr lang="en-GB" dirty="0"/>
              <a:t>response, e.g. ‘Identify the adjectives in the sentence below’ </a:t>
            </a:r>
          </a:p>
          <a:p>
            <a:r>
              <a:rPr lang="en-GB" dirty="0" smtClean="0"/>
              <a:t>Constructed </a:t>
            </a:r>
            <a:r>
              <a:rPr lang="en-GB" dirty="0"/>
              <a:t>response, e.g. ‘Correct/complete/rewrite the sentence below,’ or, ‘The sentence below has an apostrophe missing. Explain why it needs an apostrophe.’ </a:t>
            </a:r>
          </a:p>
          <a:p>
            <a:endParaRPr lang="en-GB" dirty="0"/>
          </a:p>
        </p:txBody>
      </p:sp>
      <p:pic>
        <p:nvPicPr>
          <p:cNvPr id="4"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5153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4"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99592" y="1628800"/>
            <a:ext cx="7077716" cy="466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9804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5"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1600" y="1649762"/>
            <a:ext cx="7005707" cy="500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9652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7200800" cy="472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6" name="Picture 5"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354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6" name="Picture 5"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3648" y="1844824"/>
            <a:ext cx="6747004" cy="257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905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6" name="Picture 5"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149080"/>
            <a:ext cx="712879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99592" y="1844824"/>
            <a:ext cx="750902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1066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Our vision for the tests</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GB" dirty="0" smtClean="0"/>
              <a:t>Our priority is always the happiness of your children and we want them </a:t>
            </a:r>
            <a:r>
              <a:rPr lang="en-GB" dirty="0"/>
              <a:t>to think of the week as any </a:t>
            </a:r>
            <a:r>
              <a:rPr lang="en-GB" dirty="0" smtClean="0"/>
              <a:t>other </a:t>
            </a:r>
            <a:r>
              <a:rPr lang="en-GB" dirty="0"/>
              <a:t>week</a:t>
            </a:r>
            <a:r>
              <a:rPr lang="en-GB" dirty="0" smtClean="0"/>
              <a:t>.</a:t>
            </a:r>
            <a:r>
              <a:rPr lang="en-GB" dirty="0"/>
              <a:t> </a:t>
            </a:r>
            <a:endParaRPr lang="en-GB" dirty="0" smtClean="0"/>
          </a:p>
          <a:p>
            <a:r>
              <a:rPr lang="en-GB" dirty="0" smtClean="0"/>
              <a:t>We </a:t>
            </a:r>
            <a:r>
              <a:rPr lang="en-GB" dirty="0"/>
              <a:t>want </a:t>
            </a:r>
            <a:r>
              <a:rPr lang="en-GB" dirty="0" smtClean="0"/>
              <a:t>the </a:t>
            </a:r>
            <a:r>
              <a:rPr lang="en-GB" dirty="0"/>
              <a:t>children to be as calm as possible which is why we </a:t>
            </a:r>
            <a:r>
              <a:rPr lang="en-GB" dirty="0" smtClean="0"/>
              <a:t>practise </a:t>
            </a:r>
            <a:r>
              <a:rPr lang="en-GB" dirty="0"/>
              <a:t>the tests</a:t>
            </a:r>
            <a:r>
              <a:rPr lang="en-GB" dirty="0" smtClean="0"/>
              <a:t>.</a:t>
            </a:r>
            <a:endParaRPr lang="en-GB" dirty="0"/>
          </a:p>
          <a:p>
            <a:r>
              <a:rPr lang="en-GB" dirty="0" smtClean="0"/>
              <a:t>Regrettably, the tests are possibly more important than ever before.</a:t>
            </a:r>
          </a:p>
          <a:p>
            <a:r>
              <a:rPr lang="en-GB" dirty="0" smtClean="0"/>
              <a:t>The Government are putting more emphasis then ever on the tests both for the school and the children.</a:t>
            </a:r>
          </a:p>
          <a:p>
            <a:r>
              <a:rPr lang="en-GB" dirty="0" smtClean="0"/>
              <a:t>The children have also been working extremely hard and we want them to have a sense of pride when </a:t>
            </a:r>
            <a:endParaRPr lang="en-GB" dirty="0"/>
          </a:p>
          <a:p>
            <a:pPr marL="0" indent="0">
              <a:buNone/>
            </a:pPr>
            <a:r>
              <a:rPr lang="en-GB" dirty="0" smtClean="0"/>
              <a:t>     they receive their results.</a:t>
            </a:r>
          </a:p>
        </p:txBody>
      </p:sp>
      <p:pic>
        <p:nvPicPr>
          <p:cNvPr id="4"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295134"/>
            <a:ext cx="1027559" cy="1436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358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6" name="Picture 5"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1441968"/>
            <a:ext cx="6912768" cy="381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085184"/>
            <a:ext cx="6552728" cy="154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96140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grammar paper</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77048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205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How </a:t>
            </a:r>
            <a:r>
              <a:rPr lang="en-GB" dirty="0"/>
              <a:t>to support your child </a:t>
            </a:r>
            <a:r>
              <a:rPr lang="en-GB" dirty="0" smtClean="0"/>
              <a:t>with SPAG: </a:t>
            </a:r>
            <a:r>
              <a:rPr lang="en-GB" u="sng" dirty="0" smtClean="0"/>
              <a:t>S</a:t>
            </a:r>
            <a:r>
              <a:rPr lang="en-GB" dirty="0" smtClean="0"/>
              <a:t>pelling, </a:t>
            </a:r>
            <a:r>
              <a:rPr lang="en-GB" u="sng" dirty="0" smtClean="0"/>
              <a:t>P</a:t>
            </a:r>
            <a:r>
              <a:rPr lang="en-GB" dirty="0" smtClean="0"/>
              <a:t>unctuation </a:t>
            </a:r>
            <a:r>
              <a:rPr lang="en-GB" u="sng" dirty="0" smtClean="0"/>
              <a:t>A</a:t>
            </a:r>
            <a:r>
              <a:rPr lang="en-GB" dirty="0" smtClean="0"/>
              <a:t>nd </a:t>
            </a:r>
            <a:r>
              <a:rPr lang="en-GB" u="sng" dirty="0" smtClean="0"/>
              <a:t>G</a:t>
            </a:r>
            <a:r>
              <a:rPr lang="en-GB" dirty="0" smtClean="0"/>
              <a:t>rammar</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r>
              <a:rPr lang="en-GB" dirty="0" smtClean="0"/>
              <a:t>Help </a:t>
            </a:r>
            <a:r>
              <a:rPr lang="en-GB" dirty="0"/>
              <a:t>your child learn the spellings that are sent </a:t>
            </a:r>
            <a:r>
              <a:rPr lang="en-GB" dirty="0" smtClean="0"/>
              <a:t>home. </a:t>
            </a:r>
            <a:endParaRPr lang="en-GB" dirty="0"/>
          </a:p>
          <a:p>
            <a:r>
              <a:rPr lang="en-GB" dirty="0" smtClean="0"/>
              <a:t>When </a:t>
            </a:r>
            <a:r>
              <a:rPr lang="en-GB" dirty="0"/>
              <a:t>reading to and/or with your child discuss </a:t>
            </a:r>
            <a:r>
              <a:rPr lang="en-GB" dirty="0" smtClean="0"/>
              <a:t>the use </a:t>
            </a:r>
            <a:r>
              <a:rPr lang="en-GB" dirty="0"/>
              <a:t>of inverted commas to mark speech, the use of parenthesis (brackets) to add additional information, the use of capital letters etc. </a:t>
            </a:r>
          </a:p>
          <a:p>
            <a:r>
              <a:rPr lang="en-GB" dirty="0" smtClean="0"/>
              <a:t>Revision </a:t>
            </a:r>
            <a:r>
              <a:rPr lang="en-GB" dirty="0"/>
              <a:t>books. Unfortunately, the grammar paper relies on a child knowing the terminology e.g. subordinate clause, main clause, adjective, article, passive, active – and many more. We use these </a:t>
            </a:r>
            <a:r>
              <a:rPr lang="en-GB" dirty="0" smtClean="0"/>
              <a:t>in </a:t>
            </a:r>
            <a:r>
              <a:rPr lang="en-GB" dirty="0"/>
              <a:t>daily teaching practice however, for additional support at </a:t>
            </a:r>
            <a:r>
              <a:rPr lang="en-GB" dirty="0" smtClean="0"/>
              <a:t>home, we are selling a revision book for a low price.</a:t>
            </a:r>
            <a:endParaRPr lang="en-GB" dirty="0"/>
          </a:p>
          <a:p>
            <a:endParaRPr lang="en-GB" dirty="0"/>
          </a:p>
        </p:txBody>
      </p:sp>
      <p:pic>
        <p:nvPicPr>
          <p:cNvPr id="4" name="Picture 3"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874" y="5661248"/>
            <a:ext cx="708129" cy="990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1360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maths papers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Paper </a:t>
            </a:r>
            <a:r>
              <a:rPr lang="en-GB" dirty="0"/>
              <a:t>1 </a:t>
            </a:r>
            <a:r>
              <a:rPr lang="en-GB" dirty="0" smtClean="0"/>
              <a:t>(Arithmetic) will </a:t>
            </a:r>
            <a:r>
              <a:rPr lang="en-GB" dirty="0"/>
              <a:t>consist of fixed response questions, where children have to give the correct answer to calculations, including long multiplication and division. Papers 2 and </a:t>
            </a:r>
            <a:r>
              <a:rPr lang="en-GB" dirty="0" smtClean="0"/>
              <a:t>3 (Reasoning) </a:t>
            </a:r>
            <a:r>
              <a:rPr lang="en-GB" dirty="0"/>
              <a:t>will involve a number of question types, including: </a:t>
            </a:r>
          </a:p>
          <a:p>
            <a:r>
              <a:rPr lang="en-GB" dirty="0" smtClean="0"/>
              <a:t>Multiple </a:t>
            </a:r>
            <a:r>
              <a:rPr lang="en-GB" dirty="0"/>
              <a:t>choice </a:t>
            </a:r>
          </a:p>
          <a:p>
            <a:r>
              <a:rPr lang="en-GB" dirty="0" smtClean="0"/>
              <a:t>True </a:t>
            </a:r>
            <a:r>
              <a:rPr lang="en-GB" dirty="0"/>
              <a:t>or false </a:t>
            </a:r>
          </a:p>
          <a:p>
            <a:r>
              <a:rPr lang="en-GB" dirty="0" smtClean="0"/>
              <a:t>Constrained </a:t>
            </a:r>
            <a:r>
              <a:rPr lang="en-GB" dirty="0"/>
              <a:t>questions, e.g. giving the answer to a calculation, drawing a shape or completing a table or chart </a:t>
            </a:r>
          </a:p>
          <a:p>
            <a:r>
              <a:rPr lang="en-GB" dirty="0" smtClean="0"/>
              <a:t>Less </a:t>
            </a:r>
            <a:r>
              <a:rPr lang="en-GB" dirty="0"/>
              <a:t>constrained questions, where children will have to explain their approach for solving a problem </a:t>
            </a:r>
          </a:p>
          <a:p>
            <a:endParaRPr lang="en-GB" dirty="0"/>
          </a:p>
        </p:txBody>
      </p:sp>
      <p:pic>
        <p:nvPicPr>
          <p:cNvPr id="4" name="Picture 3"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661248"/>
            <a:ext cx="862611" cy="990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341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arithmetic questions </a:t>
            </a:r>
          </a:p>
        </p:txBody>
      </p:sp>
      <p:sp>
        <p:nvSpPr>
          <p:cNvPr id="4" name="TextBox 3"/>
          <p:cNvSpPr txBox="1"/>
          <p:nvPr/>
        </p:nvSpPr>
        <p:spPr>
          <a:xfrm>
            <a:off x="683568" y="2060848"/>
            <a:ext cx="288032" cy="954107"/>
          </a:xfrm>
          <a:prstGeom prst="rect">
            <a:avLst/>
          </a:prstGeom>
          <a:noFill/>
        </p:spPr>
        <p:txBody>
          <a:bodyPr wrap="square" rtlCol="0">
            <a:spAutoFit/>
          </a:bodyPr>
          <a:lstStyle/>
          <a:p>
            <a:r>
              <a:rPr lang="en-GB" sz="2800" u="sng" dirty="0"/>
              <a:t>3</a:t>
            </a:r>
          </a:p>
          <a:p>
            <a:r>
              <a:rPr lang="en-GB" sz="2800" dirty="0" smtClean="0"/>
              <a:t>4</a:t>
            </a:r>
            <a:endParaRPr lang="en-GB" sz="2800" dirty="0"/>
          </a:p>
        </p:txBody>
      </p:sp>
      <p:sp>
        <p:nvSpPr>
          <p:cNvPr id="5" name="TextBox 4"/>
          <p:cNvSpPr txBox="1"/>
          <p:nvPr/>
        </p:nvSpPr>
        <p:spPr>
          <a:xfrm>
            <a:off x="982620" y="2200378"/>
            <a:ext cx="338554" cy="461665"/>
          </a:xfrm>
          <a:prstGeom prst="rect">
            <a:avLst/>
          </a:prstGeom>
          <a:noFill/>
        </p:spPr>
        <p:txBody>
          <a:bodyPr wrap="none" rtlCol="0">
            <a:spAutoFit/>
          </a:bodyPr>
          <a:lstStyle/>
          <a:p>
            <a:r>
              <a:rPr lang="en-GB" sz="2400" dirty="0"/>
              <a:t>+</a:t>
            </a:r>
          </a:p>
        </p:txBody>
      </p:sp>
      <p:sp>
        <p:nvSpPr>
          <p:cNvPr id="6" name="TextBox 5"/>
          <p:cNvSpPr txBox="1"/>
          <p:nvPr/>
        </p:nvSpPr>
        <p:spPr>
          <a:xfrm>
            <a:off x="1248420" y="2061878"/>
            <a:ext cx="367408" cy="954107"/>
          </a:xfrm>
          <a:prstGeom prst="rect">
            <a:avLst/>
          </a:prstGeom>
          <a:noFill/>
        </p:spPr>
        <p:txBody>
          <a:bodyPr wrap="none" rtlCol="0">
            <a:spAutoFit/>
          </a:bodyPr>
          <a:lstStyle/>
          <a:p>
            <a:r>
              <a:rPr lang="en-GB" sz="2800" u="sng" dirty="0" smtClean="0"/>
              <a:t>7</a:t>
            </a:r>
          </a:p>
          <a:p>
            <a:r>
              <a:rPr lang="en-GB" sz="2800" dirty="0"/>
              <a:t>8</a:t>
            </a:r>
          </a:p>
        </p:txBody>
      </p:sp>
      <p:sp>
        <p:nvSpPr>
          <p:cNvPr id="7" name="TextBox 6"/>
          <p:cNvSpPr txBox="1"/>
          <p:nvPr/>
        </p:nvSpPr>
        <p:spPr>
          <a:xfrm>
            <a:off x="3203848" y="4221088"/>
            <a:ext cx="2329484" cy="646331"/>
          </a:xfrm>
          <a:prstGeom prst="rect">
            <a:avLst/>
          </a:prstGeom>
          <a:noFill/>
        </p:spPr>
        <p:txBody>
          <a:bodyPr wrap="none" rtlCol="0">
            <a:spAutoFit/>
          </a:bodyPr>
          <a:lstStyle/>
          <a:p>
            <a:r>
              <a:rPr lang="en-GB" sz="3600" dirty="0" smtClean="0"/>
              <a:t>20 </a:t>
            </a:r>
            <a:r>
              <a:rPr lang="en-GB" sz="3600" dirty="0"/>
              <a:t>− 4 × 2 =</a:t>
            </a:r>
          </a:p>
        </p:txBody>
      </p:sp>
      <p:sp>
        <p:nvSpPr>
          <p:cNvPr id="8" name="TextBox 7"/>
          <p:cNvSpPr txBox="1"/>
          <p:nvPr/>
        </p:nvSpPr>
        <p:spPr>
          <a:xfrm>
            <a:off x="2771800" y="2477377"/>
            <a:ext cx="1296144" cy="584775"/>
          </a:xfrm>
          <a:prstGeom prst="rect">
            <a:avLst/>
          </a:prstGeom>
          <a:noFill/>
        </p:spPr>
        <p:txBody>
          <a:bodyPr wrap="square" rtlCol="0">
            <a:spAutoFit/>
          </a:bodyPr>
          <a:lstStyle/>
          <a:p>
            <a:r>
              <a:rPr lang="en-GB" sz="3200" dirty="0"/>
              <a:t>17 × </a:t>
            </a:r>
            <a:r>
              <a:rPr lang="en-GB" sz="3200" dirty="0" smtClean="0"/>
              <a:t>1</a:t>
            </a:r>
            <a:endParaRPr lang="en-GB" sz="3200" dirty="0"/>
          </a:p>
        </p:txBody>
      </p:sp>
      <p:sp>
        <p:nvSpPr>
          <p:cNvPr id="9" name="TextBox 8"/>
          <p:cNvSpPr txBox="1"/>
          <p:nvPr/>
        </p:nvSpPr>
        <p:spPr>
          <a:xfrm>
            <a:off x="3897865" y="2354265"/>
            <a:ext cx="340158" cy="830997"/>
          </a:xfrm>
          <a:prstGeom prst="rect">
            <a:avLst/>
          </a:prstGeom>
          <a:noFill/>
        </p:spPr>
        <p:txBody>
          <a:bodyPr wrap="none" rtlCol="0">
            <a:spAutoFit/>
          </a:bodyPr>
          <a:lstStyle/>
          <a:p>
            <a:r>
              <a:rPr lang="en-GB" sz="2400" u="sng" dirty="0" smtClean="0"/>
              <a:t>1</a:t>
            </a:r>
          </a:p>
          <a:p>
            <a:r>
              <a:rPr lang="en-GB" sz="2400" dirty="0"/>
              <a:t>2</a:t>
            </a:r>
          </a:p>
        </p:txBody>
      </p:sp>
      <p:sp>
        <p:nvSpPr>
          <p:cNvPr id="10" name="TextBox 9"/>
          <p:cNvSpPr txBox="1"/>
          <p:nvPr/>
        </p:nvSpPr>
        <p:spPr>
          <a:xfrm>
            <a:off x="5796136" y="3185262"/>
            <a:ext cx="2808312" cy="523220"/>
          </a:xfrm>
          <a:prstGeom prst="rect">
            <a:avLst/>
          </a:prstGeom>
          <a:noFill/>
        </p:spPr>
        <p:txBody>
          <a:bodyPr wrap="square" rtlCol="0">
            <a:spAutoFit/>
          </a:bodyPr>
          <a:lstStyle/>
          <a:p>
            <a:r>
              <a:rPr lang="en-GB" sz="2800" dirty="0"/>
              <a:t>234,897 </a:t>
            </a:r>
            <a:r>
              <a:rPr lang="en-GB" sz="2800" dirty="0" smtClean="0"/>
              <a:t> - 45,996</a:t>
            </a:r>
            <a:endParaRPr lang="en-GB" sz="2800" dirty="0"/>
          </a:p>
        </p:txBody>
      </p:sp>
      <p:sp>
        <p:nvSpPr>
          <p:cNvPr id="11" name="TextBox 10"/>
          <p:cNvSpPr txBox="1"/>
          <p:nvPr/>
        </p:nvSpPr>
        <p:spPr>
          <a:xfrm>
            <a:off x="5629755" y="2200378"/>
            <a:ext cx="1816523" cy="523220"/>
          </a:xfrm>
          <a:prstGeom prst="rect">
            <a:avLst/>
          </a:prstGeom>
          <a:noFill/>
        </p:spPr>
        <p:txBody>
          <a:bodyPr wrap="none" rtlCol="0">
            <a:spAutoFit/>
          </a:bodyPr>
          <a:lstStyle/>
          <a:p>
            <a:r>
              <a:rPr lang="en-GB" sz="2800" dirty="0"/>
              <a:t>95% of 240</a:t>
            </a:r>
          </a:p>
        </p:txBody>
      </p:sp>
      <p:sp>
        <p:nvSpPr>
          <p:cNvPr id="12" name="TextBox 11"/>
          <p:cNvSpPr txBox="1"/>
          <p:nvPr/>
        </p:nvSpPr>
        <p:spPr>
          <a:xfrm>
            <a:off x="971600" y="5373216"/>
            <a:ext cx="2034531" cy="584775"/>
          </a:xfrm>
          <a:prstGeom prst="rect">
            <a:avLst/>
          </a:prstGeom>
          <a:noFill/>
        </p:spPr>
        <p:txBody>
          <a:bodyPr wrap="none" rtlCol="0">
            <a:spAutoFit/>
          </a:bodyPr>
          <a:lstStyle/>
          <a:p>
            <a:r>
              <a:rPr lang="en-GB" sz="3200" dirty="0"/>
              <a:t>15.4 − 8.88</a:t>
            </a:r>
          </a:p>
        </p:txBody>
      </p:sp>
      <p:sp>
        <p:nvSpPr>
          <p:cNvPr id="13" name="TextBox 12"/>
          <p:cNvSpPr txBox="1"/>
          <p:nvPr/>
        </p:nvSpPr>
        <p:spPr>
          <a:xfrm>
            <a:off x="5796136" y="5373216"/>
            <a:ext cx="1513556" cy="584775"/>
          </a:xfrm>
          <a:prstGeom prst="rect">
            <a:avLst/>
          </a:prstGeom>
          <a:noFill/>
        </p:spPr>
        <p:txBody>
          <a:bodyPr wrap="none" rtlCol="0">
            <a:spAutoFit/>
          </a:bodyPr>
          <a:lstStyle/>
          <a:p>
            <a:r>
              <a:rPr lang="en-GB" sz="3200" dirty="0"/>
              <a:t>1.52 × 6</a:t>
            </a:r>
          </a:p>
        </p:txBody>
      </p:sp>
      <p:sp>
        <p:nvSpPr>
          <p:cNvPr id="14" name="TextBox 13"/>
          <p:cNvSpPr txBox="1"/>
          <p:nvPr/>
        </p:nvSpPr>
        <p:spPr>
          <a:xfrm>
            <a:off x="971600" y="3708482"/>
            <a:ext cx="1928733" cy="584775"/>
          </a:xfrm>
          <a:prstGeom prst="rect">
            <a:avLst/>
          </a:prstGeom>
          <a:noFill/>
        </p:spPr>
        <p:txBody>
          <a:bodyPr wrap="none" rtlCol="0">
            <a:spAutoFit/>
          </a:bodyPr>
          <a:lstStyle/>
          <a:p>
            <a:r>
              <a:rPr lang="en-GB" sz="3200" dirty="0"/>
              <a:t>1,440 ÷ 12</a:t>
            </a:r>
          </a:p>
        </p:txBody>
      </p:sp>
      <p:sp>
        <p:nvSpPr>
          <p:cNvPr id="15" name="TextBox 14"/>
          <p:cNvSpPr txBox="1"/>
          <p:nvPr/>
        </p:nvSpPr>
        <p:spPr>
          <a:xfrm>
            <a:off x="6818185" y="4293257"/>
            <a:ext cx="900100" cy="584775"/>
          </a:xfrm>
          <a:prstGeom prst="rect">
            <a:avLst/>
          </a:prstGeom>
          <a:noFill/>
        </p:spPr>
        <p:txBody>
          <a:bodyPr wrap="square" rtlCol="0">
            <a:spAutoFit/>
          </a:bodyPr>
          <a:lstStyle/>
          <a:p>
            <a:r>
              <a:rPr lang="en-GB" sz="3200" dirty="0" smtClean="0"/>
              <a:t>4</a:t>
            </a:r>
            <a:r>
              <a:rPr lang="en-GB" sz="3200" baseline="30000" dirty="0" smtClean="0"/>
              <a:t>2</a:t>
            </a:r>
            <a:r>
              <a:rPr lang="en-GB" dirty="0" smtClean="0"/>
              <a:t> </a:t>
            </a:r>
            <a:endParaRPr lang="en-GB" dirty="0"/>
          </a:p>
        </p:txBody>
      </p:sp>
      <p:sp>
        <p:nvSpPr>
          <p:cNvPr id="16" name="TextBox 15"/>
          <p:cNvSpPr txBox="1"/>
          <p:nvPr/>
        </p:nvSpPr>
        <p:spPr>
          <a:xfrm>
            <a:off x="3768105" y="5957991"/>
            <a:ext cx="1200970" cy="584775"/>
          </a:xfrm>
          <a:prstGeom prst="rect">
            <a:avLst/>
          </a:prstGeom>
          <a:noFill/>
        </p:spPr>
        <p:txBody>
          <a:bodyPr wrap="none" rtlCol="0">
            <a:spAutoFit/>
          </a:bodyPr>
          <a:lstStyle/>
          <a:p>
            <a:r>
              <a:rPr lang="en-GB" sz="3200" dirty="0"/>
              <a:t>48 ÷ 6</a:t>
            </a:r>
          </a:p>
        </p:txBody>
      </p:sp>
      <p:pic>
        <p:nvPicPr>
          <p:cNvPr id="18" name="Picture 17"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4021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arithmetic questions </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472" t="32295" r="16783" b="16890"/>
          <a:stretch/>
        </p:blipFill>
        <p:spPr bwMode="auto">
          <a:xfrm>
            <a:off x="395536" y="2060848"/>
            <a:ext cx="835292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4411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6984776" cy="483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5217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600200"/>
            <a:ext cx="6912768" cy="50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9921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763342"/>
            <a:ext cx="6984775" cy="468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7905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2170994"/>
            <a:ext cx="7200800" cy="3453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059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changes</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buFont typeface="Courier New" panose="02070309020205020404" pitchFamily="49" charset="0"/>
              <a:buChar char="o"/>
            </a:pPr>
            <a:r>
              <a:rPr lang="en-GB" sz="2400" dirty="0" smtClean="0"/>
              <a:t>In </a:t>
            </a:r>
            <a:r>
              <a:rPr lang="en-GB" sz="2400" dirty="0"/>
              <a:t>the summer term of 2016, children in Year 2 and Year 6 </a:t>
            </a:r>
            <a:r>
              <a:rPr lang="en-GB" sz="2400" dirty="0" smtClean="0"/>
              <a:t>took the </a:t>
            </a:r>
            <a:r>
              <a:rPr lang="en-GB" sz="2400" dirty="0"/>
              <a:t>first </a:t>
            </a:r>
            <a:r>
              <a:rPr lang="en-GB" sz="2400" dirty="0" smtClean="0"/>
              <a:t>new </a:t>
            </a:r>
            <a:r>
              <a:rPr lang="en-GB" sz="2400" dirty="0"/>
              <a:t>SATs papers. These tests in English and </a:t>
            </a:r>
            <a:r>
              <a:rPr lang="en-GB" sz="2400" dirty="0" smtClean="0"/>
              <a:t>Maths reflected </a:t>
            </a:r>
            <a:r>
              <a:rPr lang="en-GB" sz="2400" dirty="0"/>
              <a:t>the new national curriculum, and </a:t>
            </a:r>
            <a:r>
              <a:rPr lang="en-GB" sz="2400" dirty="0" smtClean="0"/>
              <a:t>were </a:t>
            </a:r>
            <a:r>
              <a:rPr lang="en-GB" sz="2400" dirty="0"/>
              <a:t>intended to be more rigorous. There </a:t>
            </a:r>
            <a:r>
              <a:rPr lang="en-GB" sz="2400" dirty="0" smtClean="0"/>
              <a:t>was also </a:t>
            </a:r>
            <a:r>
              <a:rPr lang="en-GB" sz="2400" dirty="0"/>
              <a:t>a completely new marking scheme to replace the existing </a:t>
            </a:r>
            <a:r>
              <a:rPr lang="en-GB" sz="2400" dirty="0" smtClean="0"/>
              <a:t>national curriculum </a:t>
            </a:r>
            <a:r>
              <a:rPr lang="en-GB" sz="2400" dirty="0"/>
              <a:t>levels</a:t>
            </a:r>
            <a:r>
              <a:rPr lang="en-GB" sz="2400" dirty="0" smtClean="0"/>
              <a:t>. </a:t>
            </a:r>
            <a:endParaRPr lang="en-GB" sz="2400" dirty="0"/>
          </a:p>
          <a:p>
            <a:pPr>
              <a:buFont typeface="Courier New" panose="02070309020205020404" pitchFamily="49" charset="0"/>
              <a:buChar char="o"/>
            </a:pPr>
            <a:r>
              <a:rPr lang="en-GB" sz="2400" dirty="0"/>
              <a:t>These tests </a:t>
            </a:r>
            <a:r>
              <a:rPr lang="en-GB" sz="2400" dirty="0" smtClean="0"/>
              <a:t>are </a:t>
            </a:r>
            <a:r>
              <a:rPr lang="en-GB" sz="2400" dirty="0"/>
              <a:t>set and marked externally, and the results will be used to measure the school’s performance (for example, through reporting to Ofsted and published league tables). Your child’s marks will be used in conjunction with teacher assessment to give a broader picture of their attainment. </a:t>
            </a:r>
            <a:endParaRPr lang="en-GB" sz="2400" dirty="0" smtClean="0"/>
          </a:p>
          <a:p>
            <a:pPr>
              <a:buFont typeface="Courier New" panose="02070309020205020404" pitchFamily="49" charset="0"/>
              <a:buChar char="o"/>
            </a:pPr>
            <a:r>
              <a:rPr lang="en-GB" sz="2400" dirty="0" smtClean="0"/>
              <a:t>The children are expected to reach the expected standard – ‘secondary ready’. </a:t>
            </a:r>
            <a:r>
              <a:rPr lang="en-GB" sz="2400" dirty="0" smtClean="0"/>
              <a:t>It has been suggested that if the children do not make the expected standard then they will have to re-do parts of </a:t>
            </a:r>
          </a:p>
          <a:p>
            <a:pPr marL="0" indent="0">
              <a:buNone/>
            </a:pPr>
            <a:r>
              <a:rPr lang="en-GB" sz="2400" dirty="0" smtClean="0"/>
              <a:t>     the year 6 curriculum and possibly re-sit the tests. </a:t>
            </a:r>
            <a:endParaRPr lang="en-GB" sz="2400" dirty="0"/>
          </a:p>
        </p:txBody>
      </p:sp>
      <p:pic>
        <p:nvPicPr>
          <p:cNvPr id="5"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733256"/>
            <a:ext cx="788854" cy="1008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069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6984776" cy="413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026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706230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0746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445" t="26173" r="26422" b="16279"/>
          <a:stretch/>
        </p:blipFill>
        <p:spPr bwMode="auto">
          <a:xfrm>
            <a:off x="899592" y="1628800"/>
            <a:ext cx="72008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2949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GB" dirty="0" smtClean="0"/>
              <a:t>Sample </a:t>
            </a:r>
            <a:r>
              <a:rPr lang="en-GB" dirty="0"/>
              <a:t>KS2 maths reasoning questions </a:t>
            </a:r>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7264" t="20969" r="25389" b="11380"/>
          <a:stretch/>
        </p:blipFill>
        <p:spPr bwMode="auto">
          <a:xfrm>
            <a:off x="971600" y="1556792"/>
            <a:ext cx="7344816" cy="518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herne.hants.sch.uk/_site/images/desig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7105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GB" dirty="0" smtClean="0"/>
              <a:t>How to support your child with maths</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GB" dirty="0" smtClean="0"/>
              <a:t>Help your child to learn and secure their times tables. We recommend the Dorling Kindersley 10 minutes a day app.</a:t>
            </a:r>
          </a:p>
          <a:p>
            <a:endParaRPr lang="en-GB" dirty="0" smtClean="0"/>
          </a:p>
          <a:p>
            <a:r>
              <a:rPr lang="en-GB" dirty="0" smtClean="0"/>
              <a:t>Practise the formal written methods.</a:t>
            </a:r>
          </a:p>
          <a:p>
            <a:r>
              <a:rPr lang="en-GB" dirty="0" smtClean="0"/>
              <a:t>Ask your child time questions such as what time was it ½ an hour ago?</a:t>
            </a:r>
            <a:endParaRPr lang="en-GB" dirty="0"/>
          </a:p>
        </p:txBody>
      </p:sp>
      <p:pic>
        <p:nvPicPr>
          <p:cNvPr id="5"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srcRect l="3492" t="28603" r="75388" b="42350"/>
          <a:stretch/>
        </p:blipFill>
        <p:spPr bwMode="auto">
          <a:xfrm>
            <a:off x="4572000" y="2636912"/>
            <a:ext cx="1209675" cy="124777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86332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General Top Tips</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GB" dirty="0" smtClean="0">
                <a:solidFill>
                  <a:schemeClr val="tx2">
                    <a:lumMod val="60000"/>
                    <a:lumOff val="40000"/>
                  </a:schemeClr>
                </a:solidFill>
              </a:rPr>
              <a:t>Top tip 1 – Keep supporting your children with their homework and daily reading.</a:t>
            </a:r>
          </a:p>
          <a:p>
            <a:r>
              <a:rPr lang="en-GB" dirty="0" smtClean="0"/>
              <a:t>Top tip 2 – Encourage your child to work at speed. Try timed recall of times table facts. Set 1 minute challenges – ‘You have 1 minute to find the word on the page that means dangerous.’ ‘What is 10% of 150? You have 10 seconds.’</a:t>
            </a:r>
          </a:p>
          <a:p>
            <a:r>
              <a:rPr lang="en-GB" dirty="0" smtClean="0">
                <a:solidFill>
                  <a:schemeClr val="tx2">
                    <a:lumMod val="60000"/>
                    <a:lumOff val="40000"/>
                  </a:schemeClr>
                </a:solidFill>
              </a:rPr>
              <a:t>Top tip 3 – Make sure that your child realises that getting stuck is not a problem – encourage them to move on and then come back.</a:t>
            </a:r>
          </a:p>
          <a:p>
            <a:r>
              <a:rPr lang="en-GB" dirty="0" smtClean="0"/>
              <a:t>Top tip 4 - Encourage your child to believe in themselves. </a:t>
            </a:r>
            <a:endParaRPr lang="en-GB" dirty="0"/>
          </a:p>
        </p:txBody>
      </p:sp>
      <p:pic>
        <p:nvPicPr>
          <p:cNvPr id="4" name="Picture 3"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445224"/>
            <a:ext cx="936104"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8407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obvious stuff</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GB" dirty="0" smtClean="0"/>
              <a:t>Make sure that your child gets plenty of sleep.</a:t>
            </a:r>
          </a:p>
          <a:p>
            <a:r>
              <a:rPr lang="en-GB" dirty="0" smtClean="0"/>
              <a:t>Ensure that they have a good breakfast.</a:t>
            </a:r>
          </a:p>
          <a:p>
            <a:r>
              <a:rPr lang="en-GB" dirty="0" smtClean="0"/>
              <a:t>Keep them relaxed in the evenings.</a:t>
            </a:r>
          </a:p>
          <a:p>
            <a:r>
              <a:rPr lang="en-GB" dirty="0" smtClean="0"/>
              <a:t>They can bring in a lucky charm or mascot.</a:t>
            </a:r>
            <a:endParaRPr lang="en-GB" dirty="0"/>
          </a:p>
        </p:txBody>
      </p:sp>
      <p:pic>
        <p:nvPicPr>
          <p:cNvPr id="4" name="Picture 3"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2481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smtClean="0"/>
              <a:t>Revision</a:t>
            </a:r>
            <a:endParaRPr lang="en-GB" dirty="0"/>
          </a:p>
        </p:txBody>
      </p:sp>
      <p:pic>
        <p:nvPicPr>
          <p:cNvPr id="4" name="Picture 3"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d1p4wjjwzl8fa7.cloudfront.net/assets/images/homePageRotate/2015-05-12-ks2-new-web-fron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628800"/>
            <a:ext cx="454550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ducation cit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3703418"/>
            <a:ext cx="3621332" cy="3154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005064"/>
            <a:ext cx="3384376" cy="1754326"/>
          </a:xfrm>
          <a:prstGeom prst="rect">
            <a:avLst/>
          </a:prstGeom>
          <a:noFill/>
        </p:spPr>
        <p:txBody>
          <a:bodyPr wrap="square" rtlCol="0">
            <a:spAutoFit/>
          </a:bodyPr>
          <a:lstStyle/>
          <a:p>
            <a:pPr algn="ctr"/>
            <a:r>
              <a:rPr lang="en-GB" b="1" dirty="0" smtClean="0">
                <a:latin typeface="Adamsky SF" pitchFamily="2" charset="0"/>
              </a:rPr>
              <a:t>SPAG Revision Guides</a:t>
            </a:r>
          </a:p>
          <a:p>
            <a:pPr algn="ctr"/>
            <a:endParaRPr lang="en-GB" b="1" dirty="0">
              <a:latin typeface="Adamsky SF" pitchFamily="2" charset="0"/>
            </a:endParaRPr>
          </a:p>
          <a:p>
            <a:pPr algn="ctr"/>
            <a:r>
              <a:rPr lang="en-GB" b="1" dirty="0" smtClean="0">
                <a:latin typeface="Adamsky SF" pitchFamily="2" charset="0"/>
              </a:rPr>
              <a:t>Information as well as questions!</a:t>
            </a:r>
          </a:p>
          <a:p>
            <a:pPr algn="ctr"/>
            <a:endParaRPr lang="en-GB" b="1" dirty="0">
              <a:latin typeface="Adamsky SF" pitchFamily="2" charset="0"/>
            </a:endParaRPr>
          </a:p>
          <a:p>
            <a:pPr algn="ctr"/>
            <a:r>
              <a:rPr lang="en-GB" b="1" dirty="0" smtClean="0">
                <a:latin typeface="Adamsky SF" pitchFamily="2" charset="0"/>
              </a:rPr>
              <a:t>£2.50</a:t>
            </a:r>
          </a:p>
        </p:txBody>
      </p:sp>
    </p:spTree>
    <p:custDataLst>
      <p:tags r:id="rId1"/>
    </p:custDataLst>
    <p:extLst>
      <p:ext uri="{BB962C8B-B14F-4D97-AF65-F5344CB8AC3E}">
        <p14:creationId xmlns:p14="http://schemas.microsoft.com/office/powerpoint/2010/main" val="2092777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Questions</a:t>
            </a:r>
            <a:endParaRPr lang="en-GB" dirty="0"/>
          </a:p>
        </p:txBody>
      </p:sp>
      <p:pic>
        <p:nvPicPr>
          <p:cNvPr id="4" name="Picture 3"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08" y="5445224"/>
            <a:ext cx="862611" cy="1206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cdn.vectorstock.com/i/composite/88,69/question-mark-vector-106886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772816"/>
            <a:ext cx="4344913" cy="45778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0647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changes</a:t>
            </a:r>
            <a:endParaRPr lang="en-GB" dirty="0"/>
          </a:p>
        </p:txBody>
      </p:sp>
      <p:pic>
        <p:nvPicPr>
          <p:cNvPr id="5"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733256"/>
            <a:ext cx="788854" cy="1008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79712" y="1484784"/>
            <a:ext cx="5382560" cy="516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0155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changes</a:t>
            </a:r>
            <a:endParaRPr lang="en-GB" dirty="0"/>
          </a:p>
        </p:txBody>
      </p:sp>
      <p:sp>
        <p:nvSpPr>
          <p:cNvPr id="3" name="Content Placeholder 2"/>
          <p:cNvSpPr>
            <a:spLocks noGrp="1"/>
          </p:cNvSpPr>
          <p:nvPr>
            <p:ph idx="1"/>
          </p:nvPr>
        </p:nvSpPr>
        <p:spPr>
          <a:xfrm>
            <a:off x="457200" y="1600200"/>
            <a:ext cx="8229600" cy="470912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GB" dirty="0" smtClean="0"/>
              <a:t>The children will sit tests in Reading, Maths and Spelling, Punctuation and Grammar (SPAG).</a:t>
            </a:r>
          </a:p>
          <a:p>
            <a:r>
              <a:rPr lang="en-GB" dirty="0" smtClean="0"/>
              <a:t>The mental maths test has gone and has been replaced with an arithmetic paper.</a:t>
            </a:r>
          </a:p>
          <a:p>
            <a:r>
              <a:rPr lang="en-GB" dirty="0" smtClean="0"/>
              <a:t>They will now sit 2 maths reasoning papers which replace the old paper A and paper B.</a:t>
            </a:r>
          </a:p>
          <a:p>
            <a:r>
              <a:rPr lang="en-GB" dirty="0" smtClean="0"/>
              <a:t>Reading and SPAG remain the same.</a:t>
            </a:r>
          </a:p>
          <a:p>
            <a:r>
              <a:rPr lang="en-GB" dirty="0" smtClean="0"/>
              <a:t>Writing will continue to be teacher assessed.</a:t>
            </a:r>
          </a:p>
          <a:p>
            <a:r>
              <a:rPr lang="en-GB" dirty="0" smtClean="0"/>
              <a:t>For all the tests, the expected standard is significantly higher than previous years.</a:t>
            </a:r>
          </a:p>
        </p:txBody>
      </p:sp>
      <p:pic>
        <p:nvPicPr>
          <p:cNvPr id="4"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93746"/>
            <a:ext cx="1171575" cy="1638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027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timetable</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GB" dirty="0" smtClean="0"/>
              <a:t>All the tests will take place in the week commencing </a:t>
            </a:r>
            <a:r>
              <a:rPr lang="en-GB" dirty="0" smtClean="0"/>
              <a:t>14</a:t>
            </a:r>
            <a:r>
              <a:rPr lang="en-GB" baseline="30000" dirty="0" smtClean="0"/>
              <a:t>th</a:t>
            </a:r>
            <a:r>
              <a:rPr lang="en-GB" dirty="0" smtClean="0"/>
              <a:t> </a:t>
            </a:r>
            <a:r>
              <a:rPr lang="en-GB" dirty="0" smtClean="0"/>
              <a:t>May.</a:t>
            </a:r>
          </a:p>
          <a:p>
            <a:r>
              <a:rPr lang="en-GB" dirty="0" smtClean="0"/>
              <a:t>Monday 14</a:t>
            </a:r>
            <a:r>
              <a:rPr lang="en-GB" baseline="30000" dirty="0" smtClean="0"/>
              <a:t>th</a:t>
            </a:r>
            <a:r>
              <a:rPr lang="en-GB" dirty="0" smtClean="0"/>
              <a:t> – </a:t>
            </a:r>
            <a:r>
              <a:rPr lang="en-GB" dirty="0"/>
              <a:t>SPAG: Punctuation &amp; Grammar (45mins) and Spelling (Approx. 20mins)</a:t>
            </a:r>
          </a:p>
          <a:p>
            <a:r>
              <a:rPr lang="en-GB" dirty="0" smtClean="0"/>
              <a:t>Tuesday 15</a:t>
            </a:r>
            <a:r>
              <a:rPr lang="en-GB" baseline="30000" dirty="0" smtClean="0"/>
              <a:t>th</a:t>
            </a:r>
            <a:r>
              <a:rPr lang="en-GB" dirty="0"/>
              <a:t> –Reading (1 hour)</a:t>
            </a:r>
          </a:p>
          <a:p>
            <a:r>
              <a:rPr lang="en-GB" dirty="0" smtClean="0"/>
              <a:t>Wednesday 16</a:t>
            </a:r>
            <a:r>
              <a:rPr lang="en-GB" baseline="30000" dirty="0" smtClean="0"/>
              <a:t>th</a:t>
            </a:r>
            <a:r>
              <a:rPr lang="en-GB" dirty="0" smtClean="0"/>
              <a:t> – Arithmetic (30mins) and Reasoning 1 (40mins)</a:t>
            </a:r>
          </a:p>
          <a:p>
            <a:r>
              <a:rPr lang="en-GB" dirty="0" smtClean="0"/>
              <a:t>Thursday 17</a:t>
            </a:r>
            <a:r>
              <a:rPr lang="en-GB" baseline="30000" dirty="0" smtClean="0"/>
              <a:t>th</a:t>
            </a:r>
            <a:r>
              <a:rPr lang="en-GB" dirty="0" smtClean="0"/>
              <a:t> – Reasoning 2 (40mins)</a:t>
            </a:r>
            <a:endParaRPr lang="en-GB" dirty="0"/>
          </a:p>
        </p:txBody>
      </p:sp>
      <p:pic>
        <p:nvPicPr>
          <p:cNvPr id="5"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93746"/>
            <a:ext cx="1171575" cy="1638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923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set-up</a:t>
            </a:r>
            <a:endParaRPr lang="en-GB"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GB" dirty="0" smtClean="0"/>
              <a:t>Most of the children will sit the test in their classroom.</a:t>
            </a:r>
          </a:p>
          <a:p>
            <a:r>
              <a:rPr lang="en-GB" dirty="0" smtClean="0"/>
              <a:t>Some will sit the test in the hall or in other rooms.</a:t>
            </a:r>
          </a:p>
          <a:p>
            <a:r>
              <a:rPr lang="en-GB" dirty="0" smtClean="0"/>
              <a:t>This will be based upon what is best for the individual child.</a:t>
            </a:r>
          </a:p>
          <a:p>
            <a:r>
              <a:rPr lang="en-GB" dirty="0" smtClean="0"/>
              <a:t>A small number of children will have a reader for the SPAG and Maths papers.</a:t>
            </a:r>
          </a:p>
          <a:p>
            <a:r>
              <a:rPr lang="en-GB" dirty="0" smtClean="0"/>
              <a:t>In order to have a reader, the child’s reading age has to be at least 2 years below their actual age.</a:t>
            </a:r>
          </a:p>
          <a:p>
            <a:r>
              <a:rPr lang="en-GB" dirty="0" smtClean="0"/>
              <a:t>All other children can have questions read to </a:t>
            </a:r>
          </a:p>
          <a:p>
            <a:pPr marL="0" indent="0">
              <a:buNone/>
            </a:pPr>
            <a:r>
              <a:rPr lang="en-GB" dirty="0" smtClean="0"/>
              <a:t>    them but they must ask for the help (excluding          Reading paper).</a:t>
            </a:r>
          </a:p>
          <a:p>
            <a:endParaRPr lang="en-GB" dirty="0"/>
          </a:p>
        </p:txBody>
      </p:sp>
      <p:pic>
        <p:nvPicPr>
          <p:cNvPr id="4"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93746"/>
            <a:ext cx="1171575" cy="1638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36812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The reading test</a:t>
            </a:r>
            <a:endParaRPr lang="en-GB" dirty="0"/>
          </a:p>
        </p:txBody>
      </p:sp>
      <p:sp>
        <p:nvSpPr>
          <p:cNvPr id="3" name="Content Placeholder 2"/>
          <p:cNvSpPr>
            <a:spLocks noGrp="1"/>
          </p:cNvSpPr>
          <p:nvPr>
            <p:ph idx="1"/>
          </p:nvPr>
        </p:nvSpPr>
        <p:spPr>
          <a:xfrm>
            <a:off x="457200" y="1600200"/>
            <a:ext cx="8229600" cy="5257800"/>
          </a:xfrm>
        </p:spPr>
        <p:style>
          <a:lnRef idx="2">
            <a:schemeClr val="accent4"/>
          </a:lnRef>
          <a:fillRef idx="1">
            <a:schemeClr val="lt1"/>
          </a:fillRef>
          <a:effectRef idx="0">
            <a:schemeClr val="accent4"/>
          </a:effectRef>
          <a:fontRef idx="minor">
            <a:schemeClr val="dk1"/>
          </a:fontRef>
        </p:style>
        <p:txBody>
          <a:bodyPr>
            <a:noAutofit/>
          </a:bodyPr>
          <a:lstStyle/>
          <a:p>
            <a:r>
              <a:rPr lang="en-GB" sz="2200" dirty="0"/>
              <a:t>The reading test will be a single paper with questions based on three passages of text. Your child will have one hour, including reading time, to complete the test. There will be a selection of question types, including: </a:t>
            </a:r>
            <a:endParaRPr lang="en-GB" sz="2200" dirty="0" smtClean="0"/>
          </a:p>
          <a:p>
            <a:r>
              <a:rPr lang="en-GB" sz="2200" b="1" dirty="0" smtClean="0"/>
              <a:t>Ranking/ordering</a:t>
            </a:r>
            <a:r>
              <a:rPr lang="en-GB" sz="2200" b="1" dirty="0"/>
              <a:t>, </a:t>
            </a:r>
            <a:r>
              <a:rPr lang="en-GB" sz="2200" dirty="0"/>
              <a:t>e.g. ‘Number the events below to show the order in which they happen in the story’ </a:t>
            </a:r>
            <a:endParaRPr lang="en-GB" sz="2200" dirty="0" smtClean="0"/>
          </a:p>
          <a:p>
            <a:r>
              <a:rPr lang="en-GB" sz="2200" b="1" dirty="0" smtClean="0"/>
              <a:t>Labelling</a:t>
            </a:r>
            <a:r>
              <a:rPr lang="en-GB" sz="2200" b="1" dirty="0"/>
              <a:t>, </a:t>
            </a:r>
            <a:r>
              <a:rPr lang="en-GB" sz="2200" dirty="0"/>
              <a:t>e.g. ‘Label the text to show the title of the story’ </a:t>
            </a:r>
            <a:endParaRPr lang="en-GB" sz="2200" dirty="0" smtClean="0"/>
          </a:p>
          <a:p>
            <a:r>
              <a:rPr lang="en-GB" sz="2200" b="1" dirty="0" smtClean="0"/>
              <a:t>Find </a:t>
            </a:r>
            <a:r>
              <a:rPr lang="en-GB" sz="2200" b="1" dirty="0"/>
              <a:t>and copy, </a:t>
            </a:r>
            <a:r>
              <a:rPr lang="en-GB" sz="2200" dirty="0"/>
              <a:t>e.g. ‘Find and copy one word that suggests what the weather is like in the story’ </a:t>
            </a:r>
            <a:endParaRPr lang="en-GB" sz="2200" dirty="0" smtClean="0"/>
          </a:p>
          <a:p>
            <a:r>
              <a:rPr lang="en-GB" sz="2200" b="1" dirty="0" smtClean="0"/>
              <a:t>Short </a:t>
            </a:r>
            <a:r>
              <a:rPr lang="en-GB" sz="2200" b="1" dirty="0"/>
              <a:t>constructed response, </a:t>
            </a:r>
            <a:r>
              <a:rPr lang="en-GB" sz="2200" dirty="0"/>
              <a:t>e.g. ‘What does the bear eat?’ </a:t>
            </a:r>
            <a:endParaRPr lang="en-GB" sz="2200" dirty="0" smtClean="0"/>
          </a:p>
          <a:p>
            <a:r>
              <a:rPr lang="en-GB" sz="2200" b="1" dirty="0" smtClean="0"/>
              <a:t>Open-ended </a:t>
            </a:r>
            <a:r>
              <a:rPr lang="en-GB" sz="2200" b="1" dirty="0"/>
              <a:t>response, </a:t>
            </a:r>
            <a:r>
              <a:rPr lang="en-GB" sz="2200" dirty="0"/>
              <a:t>e.g. ‘Look at the sentence that </a:t>
            </a:r>
            <a:r>
              <a:rPr lang="en-GB" sz="2200" dirty="0" smtClean="0"/>
              <a:t>begins</a:t>
            </a:r>
          </a:p>
          <a:p>
            <a:pPr marL="0" indent="0">
              <a:buNone/>
            </a:pPr>
            <a:r>
              <a:rPr lang="en-GB" sz="2200" dirty="0" smtClean="0"/>
              <a:t>Once </a:t>
            </a:r>
            <a:r>
              <a:rPr lang="en-GB" sz="2200" dirty="0"/>
              <a:t>upon a time. How does the writer increase the tension </a:t>
            </a:r>
            <a:r>
              <a:rPr lang="en-GB" sz="2200" dirty="0" smtClean="0"/>
              <a:t>            throughout </a:t>
            </a:r>
            <a:r>
              <a:rPr lang="en-GB" sz="2200" dirty="0"/>
              <a:t>this paragraph? </a:t>
            </a:r>
            <a:endParaRPr lang="en-GB" sz="2200" dirty="0" smtClean="0"/>
          </a:p>
          <a:p>
            <a:pPr marL="0" indent="0">
              <a:buNone/>
            </a:pPr>
            <a:r>
              <a:rPr lang="en-GB" sz="2200" dirty="0" smtClean="0"/>
              <a:t>Explain </a:t>
            </a:r>
            <a:r>
              <a:rPr lang="en-GB" sz="2200" dirty="0"/>
              <a:t>fully, referring to the text </a:t>
            </a:r>
            <a:r>
              <a:rPr lang="en-GB" sz="2200" dirty="0" smtClean="0"/>
              <a:t>in your </a:t>
            </a:r>
            <a:r>
              <a:rPr lang="en-GB" sz="2200" dirty="0"/>
              <a:t>answer.’ </a:t>
            </a:r>
          </a:p>
        </p:txBody>
      </p:sp>
      <p:pic>
        <p:nvPicPr>
          <p:cNvPr id="4" name="Picture 4" descr="http://www.herne.hants.sch.uk/_site/images/design/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719" y="5301208"/>
            <a:ext cx="1023216" cy="14308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0763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Sample reading paper</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03" t="21230" r="22471" b="10985"/>
          <a:stretch/>
        </p:blipFill>
        <p:spPr bwMode="auto">
          <a:xfrm>
            <a:off x="971600" y="1628800"/>
            <a:ext cx="7212475" cy="505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www.herne.hants.sch.uk/_site/images/design/logo.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22826" y="5229200"/>
            <a:ext cx="1017093" cy="1422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13262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1320</Words>
  <Application>Microsoft Office PowerPoint</Application>
  <PresentationFormat>On-screen Show (4:3)</PresentationFormat>
  <Paragraphs>119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The 2018 SATs tests &amp;  How to support your child at home </vt:lpstr>
      <vt:lpstr>Our vision for the tests</vt:lpstr>
      <vt:lpstr>The changes</vt:lpstr>
      <vt:lpstr>The changes</vt:lpstr>
      <vt:lpstr>The changes</vt:lpstr>
      <vt:lpstr>The timetable</vt:lpstr>
      <vt:lpstr>The set-up</vt:lpstr>
      <vt:lpstr>The reading test</vt:lpstr>
      <vt:lpstr>Sample reading paper</vt:lpstr>
      <vt:lpstr>Sample reading paper</vt:lpstr>
      <vt:lpstr>Sample reading paper</vt:lpstr>
      <vt:lpstr>Sample reading paper</vt:lpstr>
      <vt:lpstr>Sample reading paper</vt:lpstr>
      <vt:lpstr>The grammar, punctuation and spelling tests (SPAG)</vt:lpstr>
      <vt:lpstr>Sample grammar paper</vt:lpstr>
      <vt:lpstr>Sample grammar paper</vt:lpstr>
      <vt:lpstr>Sample grammar paper</vt:lpstr>
      <vt:lpstr>Sample grammar paper</vt:lpstr>
      <vt:lpstr>Sample grammar paper</vt:lpstr>
      <vt:lpstr>Sample grammar paper</vt:lpstr>
      <vt:lpstr>Sample grammar paper</vt:lpstr>
      <vt:lpstr>How to support your child with SPAG: Spelling, Punctuation And Grammar</vt:lpstr>
      <vt:lpstr>The maths papers</vt:lpstr>
      <vt:lpstr>Sample KS2 maths arithmetic questions </vt:lpstr>
      <vt:lpstr>Sample KS2 maths arithmetic questions </vt:lpstr>
      <vt:lpstr>Sample KS2 maths reasoning questions </vt:lpstr>
      <vt:lpstr>Sample KS2 maths reasoning questions </vt:lpstr>
      <vt:lpstr>Sample KS2 maths reasoning questions </vt:lpstr>
      <vt:lpstr>Sample KS2 maths reasoning questions </vt:lpstr>
      <vt:lpstr>Sample KS2 maths reasoning questions </vt:lpstr>
      <vt:lpstr>Sample KS2 maths reasoning questions </vt:lpstr>
      <vt:lpstr>Sample KS2 maths reasoning questions </vt:lpstr>
      <vt:lpstr>Sample KS2 maths reasoning questions </vt:lpstr>
      <vt:lpstr>How to support your child with maths</vt:lpstr>
      <vt:lpstr>General Top Tips</vt:lpstr>
      <vt:lpstr>The obvious stuff</vt:lpstr>
      <vt:lpstr>Revision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the 2016 SATs test  &amp;  How to support your child at home</dc:title>
  <dc:creator>Amy and Paul</dc:creator>
  <cp:lastModifiedBy>Amy Buckle</cp:lastModifiedBy>
  <cp:revision>32</cp:revision>
  <dcterms:created xsi:type="dcterms:W3CDTF">2016-03-14T21:45:23Z</dcterms:created>
  <dcterms:modified xsi:type="dcterms:W3CDTF">2018-03-28T16:21:51Z</dcterms:modified>
</cp:coreProperties>
</file>