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0" r:id="rId4"/>
    <p:sldId id="274" r:id="rId5"/>
    <p:sldId id="267" r:id="rId6"/>
    <p:sldId id="259" r:id="rId7"/>
    <p:sldId id="258" r:id="rId8"/>
    <p:sldId id="264" r:id="rId9"/>
    <p:sldId id="273" r:id="rId10"/>
    <p:sldId id="265" r:id="rId11"/>
    <p:sldId id="276" r:id="rId12"/>
    <p:sldId id="268" r:id="rId13"/>
    <p:sldId id="266" r:id="rId14"/>
    <p:sldId id="272"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3"/>
    <p:restoredTop sz="94665"/>
  </p:normalViewPr>
  <p:slideViewPr>
    <p:cSldViewPr snapToGrid="0" snapToObjects="1">
      <p:cViewPr varScale="1">
        <p:scale>
          <a:sx n="113" d="100"/>
          <a:sy n="113" d="100"/>
        </p:scale>
        <p:origin x="3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9/19/2025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9/19/2025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9/19/2025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9/19/2025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9/19/2025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GordonBurrows@hernejunior.com" TargetMode="External"/><Relationship Id="rId2" Type="http://schemas.openxmlformats.org/officeDocument/2006/relationships/hyperlink" Target="mailto:K.Elliot-Smith@hernejunior.com" TargetMode="External"/><Relationship Id="rId1" Type="http://schemas.openxmlformats.org/officeDocument/2006/relationships/slideLayout" Target="../slideLayouts/slideLayout2.xml"/><Relationship Id="rId5" Type="http://schemas.openxmlformats.org/officeDocument/2006/relationships/hyperlink" Target="mailto:M.Armitage@hernejunior.com" TargetMode="External"/><Relationship Id="rId4" Type="http://schemas.openxmlformats.org/officeDocument/2006/relationships/hyperlink" Target="mailto:A.Stanley@hernejunio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29AA5-6307-674A-9C06-820243296DDC}"/>
              </a:ext>
            </a:extLst>
          </p:cNvPr>
          <p:cNvSpPr>
            <a:spLocks noGrp="1"/>
          </p:cNvSpPr>
          <p:nvPr>
            <p:ph type="ctrTitle"/>
          </p:nvPr>
        </p:nvSpPr>
        <p:spPr/>
        <p:txBody>
          <a:bodyPr/>
          <a:lstStyle/>
          <a:p>
            <a:r>
              <a:rPr lang="en-US" sz="6600" dirty="0">
                <a:latin typeface="Maiandra GD" panose="020E0502030308020204" pitchFamily="34" charset="77"/>
              </a:rPr>
              <a:t>Welcome to year 6</a:t>
            </a:r>
          </a:p>
        </p:txBody>
      </p:sp>
    </p:spTree>
    <p:extLst>
      <p:ext uri="{BB962C8B-B14F-4D97-AF65-F5344CB8AC3E}">
        <p14:creationId xmlns:p14="http://schemas.microsoft.com/office/powerpoint/2010/main" val="372444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7B59-8C50-214E-9273-6F21A0F7E7E1}"/>
              </a:ext>
            </a:extLst>
          </p:cNvPr>
          <p:cNvSpPr>
            <a:spLocks noGrp="1"/>
          </p:cNvSpPr>
          <p:nvPr>
            <p:ph type="title"/>
          </p:nvPr>
        </p:nvSpPr>
        <p:spPr>
          <a:xfrm>
            <a:off x="324195" y="642594"/>
            <a:ext cx="11449451" cy="1371600"/>
          </a:xfrm>
        </p:spPr>
        <p:txBody>
          <a:bodyPr>
            <a:normAutofit fontScale="90000"/>
          </a:bodyPr>
          <a:lstStyle/>
          <a:p>
            <a:r>
              <a:rPr lang="en-US" u="sng" dirty="0">
                <a:latin typeface="Maiandra GD" panose="020E0502030308020204" pitchFamily="34" charset="77"/>
              </a:rPr>
              <a:t>Personal , Social and Health Education (PSHE)</a:t>
            </a:r>
          </a:p>
        </p:txBody>
      </p:sp>
      <p:sp>
        <p:nvSpPr>
          <p:cNvPr id="3" name="Content Placeholder 2">
            <a:extLst>
              <a:ext uri="{FF2B5EF4-FFF2-40B4-BE49-F238E27FC236}">
                <a16:creationId xmlns:a16="http://schemas.microsoft.com/office/drawing/2014/main" id="{B0864449-EA47-4E4D-AF24-A2BC2C2857F8}"/>
              </a:ext>
            </a:extLst>
          </p:cNvPr>
          <p:cNvSpPr>
            <a:spLocks noGrp="1"/>
          </p:cNvSpPr>
          <p:nvPr>
            <p:ph idx="1"/>
          </p:nvPr>
        </p:nvSpPr>
        <p:spPr>
          <a:xfrm>
            <a:off x="1066800" y="2103120"/>
            <a:ext cx="8686800" cy="3679613"/>
          </a:xfrm>
        </p:spPr>
        <p:txBody>
          <a:bodyPr>
            <a:normAutofit fontScale="85000" lnSpcReduction="20000"/>
          </a:bodyPr>
          <a:lstStyle/>
          <a:p>
            <a:r>
              <a:rPr lang="en-US" sz="3200" dirty="0">
                <a:solidFill>
                  <a:srgbClr val="FF52F5"/>
                </a:solidFill>
                <a:latin typeface="Maiandra GD" panose="020E0502030308020204" pitchFamily="34" charset="77"/>
              </a:rPr>
              <a:t>Identity</a:t>
            </a:r>
          </a:p>
          <a:p>
            <a:r>
              <a:rPr lang="en-US" sz="3200" dirty="0">
                <a:solidFill>
                  <a:srgbClr val="FF52F5"/>
                </a:solidFill>
                <a:latin typeface="Maiandra GD" panose="020E0502030308020204" pitchFamily="34" charset="77"/>
              </a:rPr>
              <a:t>Health &amp; Hygiene</a:t>
            </a:r>
          </a:p>
          <a:p>
            <a:r>
              <a:rPr lang="en-US" sz="3200" dirty="0">
                <a:solidFill>
                  <a:srgbClr val="FF52F5"/>
                </a:solidFill>
                <a:latin typeface="Maiandra GD" panose="020E0502030308020204" pitchFamily="34" charset="77"/>
              </a:rPr>
              <a:t>Friendships and staying safe online</a:t>
            </a:r>
          </a:p>
          <a:p>
            <a:r>
              <a:rPr lang="en-US" sz="3200" dirty="0">
                <a:solidFill>
                  <a:srgbClr val="FF52F5"/>
                </a:solidFill>
                <a:latin typeface="Maiandra GD" panose="020E0502030308020204" pitchFamily="34" charset="77"/>
              </a:rPr>
              <a:t>Careers</a:t>
            </a:r>
          </a:p>
          <a:p>
            <a:r>
              <a:rPr lang="en-US" sz="3200" dirty="0">
                <a:solidFill>
                  <a:srgbClr val="FF52F5"/>
                </a:solidFill>
                <a:latin typeface="Maiandra GD" panose="020E0502030308020204" pitchFamily="34" charset="77"/>
              </a:rPr>
              <a:t>Relationship and Sex Education </a:t>
            </a:r>
          </a:p>
          <a:p>
            <a:pPr lvl="2"/>
            <a:r>
              <a:rPr lang="en-US" sz="2800" dirty="0">
                <a:latin typeface="Maiandra GD" panose="020E0502030308020204" pitchFamily="34" charset="77"/>
              </a:rPr>
              <a:t>In the summer term</a:t>
            </a:r>
          </a:p>
          <a:p>
            <a:pPr lvl="2"/>
            <a:r>
              <a:rPr lang="en-US" sz="2400" dirty="0">
                <a:latin typeface="Maiandra GD" panose="020E0502030308020204" pitchFamily="34" charset="77"/>
              </a:rPr>
              <a:t>Parents will be sent information regarding the material that will be shown in the summer term</a:t>
            </a:r>
          </a:p>
          <a:p>
            <a:r>
              <a:rPr lang="en-US" sz="3200" dirty="0">
                <a:solidFill>
                  <a:srgbClr val="FF52F5"/>
                </a:solidFill>
                <a:latin typeface="Maiandra GD" panose="020E0502030308020204" pitchFamily="34" charset="77"/>
              </a:rPr>
              <a:t>Transition to my new school</a:t>
            </a:r>
            <a:endParaRPr lang="en-US" sz="3200" dirty="0">
              <a:latin typeface="Maiandra GD" panose="020E0502030308020204" pitchFamily="34" charset="77"/>
            </a:endParaRPr>
          </a:p>
        </p:txBody>
      </p:sp>
      <p:pic>
        <p:nvPicPr>
          <p:cNvPr id="4" name="Picture 3">
            <a:extLst>
              <a:ext uri="{FF2B5EF4-FFF2-40B4-BE49-F238E27FC236}">
                <a16:creationId xmlns:a16="http://schemas.microsoft.com/office/drawing/2014/main" id="{619EB03B-B369-9649-A122-542C759087AC}"/>
              </a:ext>
            </a:extLst>
          </p:cNvPr>
          <p:cNvPicPr>
            <a:picLocks noChangeAspect="1"/>
          </p:cNvPicPr>
          <p:nvPr/>
        </p:nvPicPr>
        <p:blipFill>
          <a:blip r:embed="rId2"/>
          <a:stretch>
            <a:fillRect/>
          </a:stretch>
        </p:blipFill>
        <p:spPr>
          <a:xfrm>
            <a:off x="9753600" y="2855259"/>
            <a:ext cx="2020047" cy="2020047"/>
          </a:xfrm>
          <a:prstGeom prst="rect">
            <a:avLst/>
          </a:prstGeom>
        </p:spPr>
      </p:pic>
    </p:spTree>
    <p:extLst>
      <p:ext uri="{BB962C8B-B14F-4D97-AF65-F5344CB8AC3E}">
        <p14:creationId xmlns:p14="http://schemas.microsoft.com/office/powerpoint/2010/main" val="20252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BD37-0937-4FF9-8EBD-A7C34E8493CD}"/>
              </a:ext>
            </a:extLst>
          </p:cNvPr>
          <p:cNvSpPr>
            <a:spLocks noGrp="1"/>
          </p:cNvSpPr>
          <p:nvPr>
            <p:ph type="title"/>
          </p:nvPr>
        </p:nvSpPr>
        <p:spPr/>
        <p:txBody>
          <a:bodyPr/>
          <a:lstStyle/>
          <a:p>
            <a:r>
              <a:rPr lang="en-GB" dirty="0">
                <a:latin typeface="Maiandra GD" panose="020E0502030308020204" pitchFamily="34" charset="0"/>
              </a:rPr>
              <a:t>Harmony values</a:t>
            </a:r>
          </a:p>
        </p:txBody>
      </p:sp>
      <p:sp>
        <p:nvSpPr>
          <p:cNvPr id="3" name="Content Placeholder 2">
            <a:extLst>
              <a:ext uri="{FF2B5EF4-FFF2-40B4-BE49-F238E27FC236}">
                <a16:creationId xmlns:a16="http://schemas.microsoft.com/office/drawing/2014/main" id="{7F12E4E7-6E94-4502-8300-46017B108341}"/>
              </a:ext>
            </a:extLst>
          </p:cNvPr>
          <p:cNvSpPr>
            <a:spLocks noGrp="1"/>
          </p:cNvSpPr>
          <p:nvPr>
            <p:ph idx="1"/>
          </p:nvPr>
        </p:nvSpPr>
        <p:spPr/>
        <p:txBody>
          <a:bodyPr/>
          <a:lstStyle/>
          <a:p>
            <a:r>
              <a:rPr lang="en-GB" sz="2800" dirty="0">
                <a:latin typeface="Maiandra GD" panose="020E0502030308020204" pitchFamily="34" charset="0"/>
              </a:rPr>
              <a:t>This term respect-house points for demonstrating our value.</a:t>
            </a:r>
          </a:p>
          <a:p>
            <a:r>
              <a:rPr lang="en-GB" sz="2800" dirty="0">
                <a:latin typeface="Maiandra GD" panose="020E0502030308020204" pitchFamily="34" charset="0"/>
              </a:rPr>
              <a:t>Move up board for other values.</a:t>
            </a:r>
          </a:p>
          <a:p>
            <a:endParaRPr lang="en-GB" dirty="0"/>
          </a:p>
        </p:txBody>
      </p:sp>
      <p:pic>
        <p:nvPicPr>
          <p:cNvPr id="5" name="Picture 4">
            <a:extLst>
              <a:ext uri="{FF2B5EF4-FFF2-40B4-BE49-F238E27FC236}">
                <a16:creationId xmlns:a16="http://schemas.microsoft.com/office/drawing/2014/main" id="{5425AB96-A4FB-4CCB-9868-65F193A4DDA6}"/>
              </a:ext>
            </a:extLst>
          </p:cNvPr>
          <p:cNvPicPr>
            <a:picLocks noChangeAspect="1"/>
          </p:cNvPicPr>
          <p:nvPr/>
        </p:nvPicPr>
        <p:blipFill>
          <a:blip r:embed="rId2"/>
          <a:stretch>
            <a:fillRect/>
          </a:stretch>
        </p:blipFill>
        <p:spPr>
          <a:xfrm>
            <a:off x="6204609" y="3322085"/>
            <a:ext cx="5189670" cy="2712955"/>
          </a:xfrm>
          <a:prstGeom prst="rect">
            <a:avLst/>
          </a:prstGeom>
        </p:spPr>
      </p:pic>
    </p:spTree>
    <p:extLst>
      <p:ext uri="{BB962C8B-B14F-4D97-AF65-F5344CB8AC3E}">
        <p14:creationId xmlns:p14="http://schemas.microsoft.com/office/powerpoint/2010/main" val="339239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5705-4D13-6443-927F-E284A48CEE7C}"/>
              </a:ext>
            </a:extLst>
          </p:cNvPr>
          <p:cNvSpPr>
            <a:spLocks noGrp="1"/>
          </p:cNvSpPr>
          <p:nvPr>
            <p:ph type="title"/>
          </p:nvPr>
        </p:nvSpPr>
        <p:spPr>
          <a:xfrm>
            <a:off x="6257621" y="619377"/>
            <a:ext cx="4048897" cy="1371600"/>
          </a:xfrm>
        </p:spPr>
        <p:txBody>
          <a:bodyPr/>
          <a:lstStyle/>
          <a:p>
            <a:pPr algn="ctr"/>
            <a:r>
              <a:rPr lang="en-US" u="sng" dirty="0">
                <a:solidFill>
                  <a:schemeClr val="tx1"/>
                </a:solidFill>
                <a:latin typeface="Maiandra GD" panose="020E0502030308020204" pitchFamily="34" charset="77"/>
              </a:rPr>
              <a:t>Independence</a:t>
            </a:r>
          </a:p>
        </p:txBody>
      </p:sp>
      <p:sp>
        <p:nvSpPr>
          <p:cNvPr id="3" name="Content Placeholder 2">
            <a:extLst>
              <a:ext uri="{FF2B5EF4-FFF2-40B4-BE49-F238E27FC236}">
                <a16:creationId xmlns:a16="http://schemas.microsoft.com/office/drawing/2014/main" id="{570EB781-768B-7F46-AB9E-8186B758242B}"/>
              </a:ext>
            </a:extLst>
          </p:cNvPr>
          <p:cNvSpPr>
            <a:spLocks noGrp="1"/>
          </p:cNvSpPr>
          <p:nvPr>
            <p:ph sz="half" idx="1"/>
          </p:nvPr>
        </p:nvSpPr>
        <p:spPr>
          <a:xfrm>
            <a:off x="1066800" y="2103120"/>
            <a:ext cx="9448800" cy="3749040"/>
          </a:xfrm>
        </p:spPr>
        <p:txBody>
          <a:bodyPr>
            <a:normAutofit fontScale="92500" lnSpcReduction="10000"/>
          </a:bodyPr>
          <a:lstStyle/>
          <a:p>
            <a:r>
              <a:rPr lang="en-US" sz="2800" dirty="0">
                <a:latin typeface="Maiandra GD" panose="020E0502030308020204" pitchFamily="34" charset="77"/>
              </a:rPr>
              <a:t>We encourage pupils to become more </a:t>
            </a:r>
            <a:r>
              <a:rPr lang="en-US" sz="2800" dirty="0">
                <a:solidFill>
                  <a:srgbClr val="FF52F5"/>
                </a:solidFill>
                <a:latin typeface="Maiandra GD" panose="020E0502030308020204" pitchFamily="34" charset="77"/>
              </a:rPr>
              <a:t>independent</a:t>
            </a:r>
            <a:r>
              <a:rPr lang="en-US" sz="2800" dirty="0">
                <a:latin typeface="Maiandra GD" panose="020E0502030308020204" pitchFamily="34" charset="77"/>
              </a:rPr>
              <a:t> throughout this year, in preparation for their senior schools next year</a:t>
            </a:r>
          </a:p>
          <a:p>
            <a:r>
              <a:rPr lang="en-US" sz="2800" dirty="0">
                <a:latin typeface="Maiandra GD" panose="020E0502030308020204" pitchFamily="34" charset="77"/>
              </a:rPr>
              <a:t>It will help your child if they are encouraged to take on these responsibilities:</a:t>
            </a:r>
          </a:p>
          <a:p>
            <a:pPr lvl="2"/>
            <a:r>
              <a:rPr lang="en-US" sz="1800" dirty="0">
                <a:solidFill>
                  <a:srgbClr val="FF52F5"/>
                </a:solidFill>
                <a:latin typeface="Maiandra GD" panose="020E0502030308020204" pitchFamily="34" charset="77"/>
              </a:rPr>
              <a:t>Pack their own bag the night before</a:t>
            </a:r>
          </a:p>
          <a:p>
            <a:pPr lvl="2"/>
            <a:r>
              <a:rPr lang="en-US" sz="1800" dirty="0">
                <a:solidFill>
                  <a:srgbClr val="FF52F5"/>
                </a:solidFill>
                <a:latin typeface="Maiandra GD" panose="020E0502030308020204" pitchFamily="34" charset="77"/>
              </a:rPr>
              <a:t>Prepare their own lunches</a:t>
            </a:r>
          </a:p>
          <a:p>
            <a:pPr lvl="2"/>
            <a:r>
              <a:rPr lang="en-US" sz="1800" dirty="0">
                <a:solidFill>
                  <a:srgbClr val="FF52F5"/>
                </a:solidFill>
                <a:latin typeface="Maiandra GD" panose="020E0502030308020204" pitchFamily="34" charset="77"/>
              </a:rPr>
              <a:t>Have their own equipment in school</a:t>
            </a:r>
          </a:p>
          <a:p>
            <a:pPr lvl="2"/>
            <a:r>
              <a:rPr lang="en-US" sz="1800" dirty="0" err="1">
                <a:solidFill>
                  <a:srgbClr val="FF52F5"/>
                </a:solidFill>
                <a:latin typeface="Maiandra GD" panose="020E0502030308020204" pitchFamily="34" charset="77"/>
              </a:rPr>
              <a:t>Organise</a:t>
            </a:r>
            <a:r>
              <a:rPr lang="en-US" sz="1800" dirty="0">
                <a:solidFill>
                  <a:srgbClr val="FF52F5"/>
                </a:solidFill>
                <a:latin typeface="Maiandra GD" panose="020E0502030308020204" pitchFamily="34" charset="77"/>
              </a:rPr>
              <a:t> their own homework and timetables</a:t>
            </a:r>
          </a:p>
          <a:p>
            <a:pPr lvl="2"/>
            <a:r>
              <a:rPr lang="en-US" sz="1800" dirty="0">
                <a:solidFill>
                  <a:srgbClr val="FF52F5"/>
                </a:solidFill>
                <a:latin typeface="Maiandra GD" panose="020E0502030308020204" pitchFamily="34" charset="77"/>
              </a:rPr>
              <a:t>Complete their homework independently (and seek help via their teachers or parents/</a:t>
            </a:r>
            <a:r>
              <a:rPr lang="en-US" sz="1800" dirty="0" err="1">
                <a:solidFill>
                  <a:srgbClr val="FF52F5"/>
                </a:solidFill>
                <a:latin typeface="Maiandra GD" panose="020E0502030308020204" pitchFamily="34" charset="77"/>
              </a:rPr>
              <a:t>carers</a:t>
            </a:r>
            <a:r>
              <a:rPr lang="en-US" sz="1800" dirty="0">
                <a:solidFill>
                  <a:srgbClr val="FF52F5"/>
                </a:solidFill>
                <a:latin typeface="Maiandra GD" panose="020E0502030308020204" pitchFamily="34" charset="77"/>
              </a:rPr>
              <a:t> as needed)</a:t>
            </a:r>
          </a:p>
        </p:txBody>
      </p:sp>
      <p:pic>
        <p:nvPicPr>
          <p:cNvPr id="4" name="Picture 3" descr="C:\Users\Peter Castle\Downloads\20180523_112202.jpg"/>
          <p:cNvPicPr/>
          <p:nvPr/>
        </p:nvPicPr>
        <p:blipFill>
          <a:blip r:embed="rId2" cstate="print">
            <a:extLst>
              <a:ext uri="{BEBA8EAE-BF5A-486C-A8C5-ECC9F3942E4B}">
                <a14:imgProps xmlns:a14="http://schemas.microsoft.com/office/drawing/2010/main">
                  <a14:imgLayer r:embed="rId3">
                    <a14:imgEffect>
                      <a14:backgroundRemoval t="0" b="100000" l="9970" r="95933"/>
                    </a14:imgEffect>
                  </a14:imgLayer>
                </a14:imgProps>
              </a:ext>
              <a:ext uri="{28A0092B-C50C-407E-A947-70E740481C1C}">
                <a14:useLocalDpi xmlns:a14="http://schemas.microsoft.com/office/drawing/2010/main" val="0"/>
              </a:ext>
            </a:extLst>
          </a:blip>
          <a:srcRect/>
          <a:stretch>
            <a:fillRect/>
          </a:stretch>
        </p:blipFill>
        <p:spPr bwMode="auto">
          <a:xfrm>
            <a:off x="9035144" y="3635828"/>
            <a:ext cx="3844334" cy="2936338"/>
          </a:xfrm>
          <a:prstGeom prst="rect">
            <a:avLst/>
          </a:prstGeom>
          <a:noFill/>
          <a:ln>
            <a:noFill/>
          </a:ln>
        </p:spPr>
      </p:pic>
      <p:pic>
        <p:nvPicPr>
          <p:cNvPr id="5" name="Picture 4"/>
          <p:cNvPicPr/>
          <p:nvPr/>
        </p:nvPicPr>
        <p:blipFill rotWithShape="1">
          <a:blip r:embed="rId4">
            <a:extLst>
              <a:ext uri="{BEBA8EAE-BF5A-486C-A8C5-ECC9F3942E4B}">
                <a14:imgProps xmlns:a14="http://schemas.microsoft.com/office/drawing/2010/main">
                  <a14:imgLayer r:embed="rId5">
                    <a14:imgEffect>
                      <a14:artisticPaintBrush/>
                    </a14:imgEffect>
                  </a14:imgLayer>
                </a14:imgProps>
              </a:ext>
            </a:extLst>
          </a:blip>
          <a:srcRect l="6156" t="15983" r="8985" b="19823"/>
          <a:stretch/>
        </p:blipFill>
        <p:spPr bwMode="auto">
          <a:xfrm>
            <a:off x="683568" y="337457"/>
            <a:ext cx="4269432" cy="1541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345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56B1-F524-C942-BF02-F1190C397272}"/>
              </a:ext>
            </a:extLst>
          </p:cNvPr>
          <p:cNvSpPr>
            <a:spLocks noGrp="1"/>
          </p:cNvSpPr>
          <p:nvPr>
            <p:ph type="title"/>
          </p:nvPr>
        </p:nvSpPr>
        <p:spPr>
          <a:xfrm>
            <a:off x="225972" y="-9047"/>
            <a:ext cx="3431059" cy="1371600"/>
          </a:xfrm>
        </p:spPr>
        <p:txBody>
          <a:bodyPr/>
          <a:lstStyle/>
          <a:p>
            <a:pPr algn="ctr"/>
            <a:r>
              <a:rPr lang="en-US" u="sng" dirty="0">
                <a:latin typeface="Maiandra GD" panose="020E0502030308020204" pitchFamily="34" charset="77"/>
              </a:rPr>
              <a:t>Homework</a:t>
            </a:r>
          </a:p>
        </p:txBody>
      </p:sp>
      <p:sp>
        <p:nvSpPr>
          <p:cNvPr id="3" name="Content Placeholder 2">
            <a:extLst>
              <a:ext uri="{FF2B5EF4-FFF2-40B4-BE49-F238E27FC236}">
                <a16:creationId xmlns:a16="http://schemas.microsoft.com/office/drawing/2014/main" id="{845A8690-FF63-0643-B569-E09FE983FB26}"/>
              </a:ext>
            </a:extLst>
          </p:cNvPr>
          <p:cNvSpPr>
            <a:spLocks noGrp="1"/>
          </p:cNvSpPr>
          <p:nvPr>
            <p:ph idx="1"/>
          </p:nvPr>
        </p:nvSpPr>
        <p:spPr>
          <a:xfrm>
            <a:off x="496826" y="1250731"/>
            <a:ext cx="11043533" cy="5213131"/>
          </a:xfrm>
        </p:spPr>
        <p:txBody>
          <a:bodyPr>
            <a:normAutofit fontScale="77500" lnSpcReduction="20000"/>
          </a:bodyPr>
          <a:lstStyle/>
          <a:p>
            <a:r>
              <a:rPr lang="en-US" sz="3200" dirty="0">
                <a:latin typeface="Maiandra GD" panose="020E0502030308020204" pitchFamily="34" charset="77"/>
              </a:rPr>
              <a:t>Homework books are handed out </a:t>
            </a:r>
            <a:r>
              <a:rPr lang="en-US" sz="3200" dirty="0">
                <a:solidFill>
                  <a:srgbClr val="FF52F5"/>
                </a:solidFill>
                <a:latin typeface="Maiandra GD" panose="020E0502030308020204" pitchFamily="34" charset="77"/>
              </a:rPr>
              <a:t>Friday</a:t>
            </a:r>
            <a:r>
              <a:rPr lang="en-US" sz="3200" dirty="0">
                <a:latin typeface="Maiandra GD" panose="020E0502030308020204" pitchFamily="34" charset="77"/>
              </a:rPr>
              <a:t> and returned </a:t>
            </a:r>
            <a:r>
              <a:rPr lang="en-US" sz="3200" dirty="0">
                <a:solidFill>
                  <a:srgbClr val="FF52F5"/>
                </a:solidFill>
                <a:latin typeface="Maiandra GD" panose="020E0502030308020204" pitchFamily="34" charset="77"/>
              </a:rPr>
              <a:t>Friday</a:t>
            </a:r>
          </a:p>
          <a:p>
            <a:pPr lvl="4"/>
            <a:r>
              <a:rPr lang="en-US" sz="2800" dirty="0">
                <a:latin typeface="Maiandra GD" panose="020E0502030308020204" pitchFamily="34" charset="77"/>
              </a:rPr>
              <a:t>This will be self-marked and checked for its completion by an LSA or teacher </a:t>
            </a:r>
          </a:p>
          <a:p>
            <a:pPr lvl="4"/>
            <a:r>
              <a:rPr lang="en-US" sz="2800" dirty="0">
                <a:latin typeface="Maiandra GD" panose="020E0502030308020204" pitchFamily="34" charset="77"/>
              </a:rPr>
              <a:t>AT LEAST 6 </a:t>
            </a:r>
            <a:r>
              <a:rPr lang="en-US" sz="2800" dirty="0" err="1">
                <a:latin typeface="Maiandra GD" panose="020E0502030308020204" pitchFamily="34" charset="77"/>
              </a:rPr>
              <a:t>maths</a:t>
            </a:r>
            <a:r>
              <a:rPr lang="en-US" sz="2800" dirty="0">
                <a:latin typeface="Maiandra GD" panose="020E0502030308020204" pitchFamily="34" charset="77"/>
              </a:rPr>
              <a:t> questions answered plus a times table to practice</a:t>
            </a:r>
          </a:p>
          <a:p>
            <a:pPr lvl="4"/>
            <a:r>
              <a:rPr lang="en-US" sz="2800" dirty="0">
                <a:latin typeface="Maiandra GD" panose="020E0502030308020204" pitchFamily="34" charset="77"/>
              </a:rPr>
              <a:t>A reading comprehension task/research for future learning</a:t>
            </a:r>
          </a:p>
          <a:p>
            <a:r>
              <a:rPr lang="en-US" sz="3200" dirty="0">
                <a:latin typeface="Maiandra GD" panose="020E0502030308020204" pitchFamily="34" charset="77"/>
              </a:rPr>
              <a:t>Reading record books and times tables books to be handed in and checked </a:t>
            </a:r>
            <a:r>
              <a:rPr lang="en-US" sz="3200" dirty="0">
                <a:solidFill>
                  <a:srgbClr val="FF52F5"/>
                </a:solidFill>
                <a:latin typeface="Maiandra GD" panose="020E0502030308020204" pitchFamily="34" charset="77"/>
              </a:rPr>
              <a:t>EVERY DAY </a:t>
            </a:r>
            <a:r>
              <a:rPr lang="en-US" sz="3200" dirty="0">
                <a:latin typeface="Maiandra GD" panose="020E0502030308020204" pitchFamily="34" charset="77"/>
              </a:rPr>
              <a:t>also</a:t>
            </a:r>
          </a:p>
          <a:p>
            <a:pPr lvl="1"/>
            <a:r>
              <a:rPr lang="en-US" sz="3000" dirty="0">
                <a:latin typeface="Maiandra GD" panose="020E0502030308020204" pitchFamily="34" charset="77"/>
              </a:rPr>
              <a:t>Reading (at least 5 times per week of 15 minutes, recorded in their home-link books)</a:t>
            </a:r>
          </a:p>
          <a:p>
            <a:pPr lvl="1"/>
            <a:r>
              <a:rPr lang="en-US" sz="3000" dirty="0">
                <a:latin typeface="Maiandra GD" panose="020E0502030308020204" pitchFamily="34" charset="77"/>
              </a:rPr>
              <a:t>6/7 reads per week to achieve the platinum reader level (including half-term)</a:t>
            </a:r>
          </a:p>
          <a:p>
            <a:r>
              <a:rPr lang="en-US" sz="3200" dirty="0">
                <a:latin typeface="Maiandra GD" panose="020E0502030308020204" pitchFamily="34" charset="77"/>
              </a:rPr>
              <a:t>Spellings – they need to make sure they are ready for a Friday test.</a:t>
            </a:r>
          </a:p>
          <a:p>
            <a:r>
              <a:rPr lang="en-US" sz="3200" dirty="0">
                <a:latin typeface="Maiandra GD" panose="020E0502030308020204" pitchFamily="34" charset="77"/>
              </a:rPr>
              <a:t>EXTENSION and further SUPPORT will be offered to pupils as necessary but please allow us time to gauge abilities (there are activities available on the website)</a:t>
            </a:r>
          </a:p>
        </p:txBody>
      </p:sp>
      <p:pic>
        <p:nvPicPr>
          <p:cNvPr id="2050"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5926" y="329494"/>
            <a:ext cx="1885341" cy="111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57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9C181B7-A612-4BD8-BE25-90134143E43E}"/>
              </a:ext>
            </a:extLst>
          </p:cNvPr>
          <p:cNvPicPr>
            <a:picLocks noGrp="1" noChangeAspect="1"/>
          </p:cNvPicPr>
          <p:nvPr>
            <p:ph idx="1"/>
          </p:nvPr>
        </p:nvPicPr>
        <p:blipFill>
          <a:blip r:embed="rId2"/>
          <a:stretch>
            <a:fillRect/>
          </a:stretch>
        </p:blipFill>
        <p:spPr>
          <a:xfrm>
            <a:off x="501683" y="1918577"/>
            <a:ext cx="8139129" cy="3860646"/>
          </a:xfrm>
        </p:spPr>
      </p:pic>
      <p:sp>
        <p:nvSpPr>
          <p:cNvPr id="2" name="Title 1"/>
          <p:cNvSpPr>
            <a:spLocks noGrp="1"/>
          </p:cNvSpPr>
          <p:nvPr>
            <p:ph type="title"/>
          </p:nvPr>
        </p:nvSpPr>
        <p:spPr>
          <a:xfrm>
            <a:off x="625736" y="115469"/>
            <a:ext cx="10058400" cy="1371600"/>
          </a:xfrm>
        </p:spPr>
        <p:txBody>
          <a:bodyPr/>
          <a:lstStyle/>
          <a:p>
            <a:r>
              <a:rPr lang="en-GB" u="sng" dirty="0">
                <a:latin typeface="Maiandra GD" panose="020E0502030308020204" pitchFamily="34" charset="0"/>
              </a:rPr>
              <a:t>Homework support</a:t>
            </a:r>
          </a:p>
        </p:txBody>
      </p:sp>
      <p:sp>
        <p:nvSpPr>
          <p:cNvPr id="5" name="TextBox 4"/>
          <p:cNvSpPr txBox="1"/>
          <p:nvPr/>
        </p:nvSpPr>
        <p:spPr>
          <a:xfrm>
            <a:off x="8642233" y="2279240"/>
            <a:ext cx="3125225" cy="3139321"/>
          </a:xfrm>
          <a:prstGeom prst="rect">
            <a:avLst/>
          </a:prstGeom>
          <a:noFill/>
        </p:spPr>
        <p:txBody>
          <a:bodyPr wrap="square" rtlCol="0">
            <a:spAutoFit/>
          </a:bodyPr>
          <a:lstStyle/>
          <a:p>
            <a:pPr algn="r"/>
            <a:r>
              <a:rPr lang="en-GB" dirty="0">
                <a:latin typeface="Maiandra GD" panose="020E0502030308020204" pitchFamily="34" charset="0"/>
              </a:rPr>
              <a:t>Tabs have now been added to the Year 6 homework page for maths and </a:t>
            </a:r>
            <a:r>
              <a:rPr lang="en-GB" dirty="0" err="1">
                <a:latin typeface="Maiandra GD" panose="020E0502030308020204" pitchFamily="34" charset="0"/>
              </a:rPr>
              <a:t>SPaG</a:t>
            </a:r>
            <a:r>
              <a:rPr lang="en-GB" dirty="0">
                <a:latin typeface="Maiandra GD" panose="020E0502030308020204" pitchFamily="34" charset="0"/>
              </a:rPr>
              <a:t> guidance.</a:t>
            </a:r>
          </a:p>
          <a:p>
            <a:pPr algn="r"/>
            <a:endParaRPr lang="en-GB" dirty="0">
              <a:latin typeface="Maiandra GD" panose="020E0502030308020204" pitchFamily="34" charset="0"/>
            </a:endParaRPr>
          </a:p>
          <a:p>
            <a:pPr algn="r"/>
            <a:endParaRPr lang="en-GB" dirty="0">
              <a:latin typeface="Maiandra GD" panose="020E0502030308020204" pitchFamily="34" charset="0"/>
            </a:endParaRPr>
          </a:p>
          <a:p>
            <a:pPr algn="r"/>
            <a:endParaRPr lang="en-GB" dirty="0">
              <a:latin typeface="Maiandra GD" panose="020E0502030308020204" pitchFamily="34" charset="0"/>
            </a:endParaRPr>
          </a:p>
          <a:p>
            <a:pPr algn="r"/>
            <a:endParaRPr lang="en-GB" dirty="0">
              <a:latin typeface="Maiandra GD" panose="020E0502030308020204" pitchFamily="34" charset="0"/>
            </a:endParaRPr>
          </a:p>
          <a:p>
            <a:pPr algn="r"/>
            <a:endParaRPr lang="en-GB" dirty="0">
              <a:latin typeface="Maiandra GD" panose="020E0502030308020204" pitchFamily="34" charset="0"/>
            </a:endParaRPr>
          </a:p>
          <a:p>
            <a:pPr algn="r"/>
            <a:r>
              <a:rPr lang="en-GB" dirty="0">
                <a:latin typeface="Maiandra GD" panose="020E0502030308020204" pitchFamily="34" charset="0"/>
              </a:rPr>
              <a:t>There is also a recommended reading list for year 6 pupils.</a:t>
            </a:r>
          </a:p>
        </p:txBody>
      </p:sp>
      <p:sp>
        <p:nvSpPr>
          <p:cNvPr id="6" name="Left Arrow 5"/>
          <p:cNvSpPr/>
          <p:nvPr/>
        </p:nvSpPr>
        <p:spPr>
          <a:xfrm rot="20168122">
            <a:off x="7801827" y="3964249"/>
            <a:ext cx="2754086" cy="511629"/>
          </a:xfrm>
          <a:prstGeom prst="leftArrow">
            <a:avLst/>
          </a:prstGeom>
          <a:solidFill>
            <a:srgbClr val="FF52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360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F459-A9E0-044C-B4F0-E4C570729D45}"/>
              </a:ext>
            </a:extLst>
          </p:cNvPr>
          <p:cNvSpPr>
            <a:spLocks noGrp="1"/>
          </p:cNvSpPr>
          <p:nvPr>
            <p:ph type="title"/>
          </p:nvPr>
        </p:nvSpPr>
        <p:spPr>
          <a:xfrm>
            <a:off x="296091" y="-21237"/>
            <a:ext cx="10058400" cy="1371600"/>
          </a:xfrm>
        </p:spPr>
        <p:txBody>
          <a:bodyPr/>
          <a:lstStyle/>
          <a:p>
            <a:r>
              <a:rPr lang="en-US" u="sng" dirty="0">
                <a:latin typeface="Maiandra GD" panose="020E0502030308020204" pitchFamily="34" charset="77"/>
              </a:rPr>
              <a:t>Dates</a:t>
            </a:r>
          </a:p>
        </p:txBody>
      </p:sp>
      <p:sp>
        <p:nvSpPr>
          <p:cNvPr id="3" name="Content Placeholder 2">
            <a:extLst>
              <a:ext uri="{FF2B5EF4-FFF2-40B4-BE49-F238E27FC236}">
                <a16:creationId xmlns:a16="http://schemas.microsoft.com/office/drawing/2014/main" id="{A1EAAE30-4838-FA4D-BBAA-F39133490266}"/>
              </a:ext>
            </a:extLst>
          </p:cNvPr>
          <p:cNvSpPr>
            <a:spLocks noGrp="1"/>
          </p:cNvSpPr>
          <p:nvPr>
            <p:ph idx="1"/>
          </p:nvPr>
        </p:nvSpPr>
        <p:spPr>
          <a:xfrm>
            <a:off x="439755" y="992778"/>
            <a:ext cx="10898660" cy="5247684"/>
          </a:xfrm>
        </p:spPr>
        <p:txBody>
          <a:bodyPr>
            <a:normAutofit fontScale="85000" lnSpcReduction="20000"/>
          </a:bodyPr>
          <a:lstStyle/>
          <a:p>
            <a:r>
              <a:rPr lang="en-US" sz="2800" dirty="0" err="1">
                <a:solidFill>
                  <a:srgbClr val="FF52F5"/>
                </a:solidFill>
                <a:latin typeface="Maiandra GD" panose="020E0502030308020204" pitchFamily="34" charset="77"/>
              </a:rPr>
              <a:t>Selborne</a:t>
            </a:r>
            <a:r>
              <a:rPr lang="en-US" sz="2800" dirty="0">
                <a:solidFill>
                  <a:srgbClr val="FF52F5"/>
                </a:solidFill>
                <a:latin typeface="Maiandra GD" panose="020E0502030308020204" pitchFamily="34" charset="77"/>
              </a:rPr>
              <a:t> Field visit </a:t>
            </a:r>
          </a:p>
          <a:p>
            <a:pPr lvl="3"/>
            <a:r>
              <a:rPr lang="en-US" sz="2400" dirty="0">
                <a:latin typeface="Maiandra GD" panose="020E0502030308020204" pitchFamily="34" charset="77"/>
              </a:rPr>
              <a:t>Willow – Tuesday 23rd September</a:t>
            </a:r>
          </a:p>
          <a:p>
            <a:pPr lvl="3"/>
            <a:r>
              <a:rPr lang="en-US" sz="2400" dirty="0">
                <a:latin typeface="Maiandra GD" panose="020E0502030308020204" pitchFamily="34" charset="77"/>
              </a:rPr>
              <a:t>Damson– Wednesday 24</a:t>
            </a:r>
            <a:r>
              <a:rPr lang="en-US" sz="2400" baseline="30000" dirty="0">
                <a:latin typeface="Maiandra GD" panose="020E0502030308020204" pitchFamily="34" charset="77"/>
              </a:rPr>
              <a:t>th</a:t>
            </a:r>
            <a:r>
              <a:rPr lang="en-US" sz="2400" dirty="0">
                <a:latin typeface="Maiandra GD" panose="020E0502030308020204" pitchFamily="34" charset="77"/>
              </a:rPr>
              <a:t> September</a:t>
            </a:r>
          </a:p>
          <a:p>
            <a:pPr lvl="3"/>
            <a:r>
              <a:rPr lang="en-US" sz="2400" dirty="0">
                <a:latin typeface="Maiandra GD" panose="020E0502030308020204" pitchFamily="34" charset="77"/>
              </a:rPr>
              <a:t> Quince– Monday 29</a:t>
            </a:r>
            <a:r>
              <a:rPr lang="en-US" sz="2400" baseline="30000" dirty="0">
                <a:latin typeface="Maiandra GD" panose="020E0502030308020204" pitchFamily="34" charset="77"/>
              </a:rPr>
              <a:t>th</a:t>
            </a:r>
            <a:r>
              <a:rPr lang="en-US" sz="2400" dirty="0">
                <a:latin typeface="Maiandra GD" panose="020E0502030308020204" pitchFamily="34" charset="77"/>
              </a:rPr>
              <a:t> September</a:t>
            </a:r>
          </a:p>
          <a:p>
            <a:pPr lvl="3"/>
            <a:r>
              <a:rPr lang="en-US" sz="2400" dirty="0">
                <a:latin typeface="Maiandra GD" panose="020E0502030308020204" pitchFamily="34" charset="77"/>
              </a:rPr>
              <a:t>Mimosa – Tuesday 30th September</a:t>
            </a:r>
          </a:p>
          <a:p>
            <a:r>
              <a:rPr lang="en-US" sz="2800" dirty="0">
                <a:solidFill>
                  <a:srgbClr val="FF52F5"/>
                </a:solidFill>
                <a:latin typeface="Maiandra GD" panose="020E0502030308020204" pitchFamily="34" charset="77"/>
              </a:rPr>
              <a:t>Parents’ evening</a:t>
            </a:r>
          </a:p>
          <a:p>
            <a:pPr lvl="3"/>
            <a:r>
              <a:rPr lang="en-US" sz="2000" dirty="0">
                <a:latin typeface="Maiandra GD" panose="020E0502030308020204" pitchFamily="34" charset="77"/>
              </a:rPr>
              <a:t>Thursday 9</a:t>
            </a:r>
            <a:r>
              <a:rPr lang="en-US" sz="2000" baseline="30000" dirty="0">
                <a:latin typeface="Maiandra GD" panose="020E0502030308020204" pitchFamily="34" charset="77"/>
              </a:rPr>
              <a:t>th</a:t>
            </a:r>
            <a:r>
              <a:rPr lang="en-US" sz="2000" dirty="0">
                <a:latin typeface="Maiandra GD" panose="020E0502030308020204" pitchFamily="34" charset="77"/>
              </a:rPr>
              <a:t> October and Wednesday 15</a:t>
            </a:r>
            <a:r>
              <a:rPr lang="en-US" sz="2000" baseline="30000" dirty="0">
                <a:latin typeface="Maiandra GD" panose="020E0502030308020204" pitchFamily="34" charset="77"/>
              </a:rPr>
              <a:t>th</a:t>
            </a:r>
            <a:r>
              <a:rPr lang="en-US" sz="2000" dirty="0">
                <a:latin typeface="Maiandra GD" panose="020E0502030308020204" pitchFamily="34" charset="77"/>
              </a:rPr>
              <a:t> October</a:t>
            </a:r>
          </a:p>
          <a:p>
            <a:r>
              <a:rPr lang="en-US" sz="2800" dirty="0">
                <a:solidFill>
                  <a:srgbClr val="FF52F5"/>
                </a:solidFill>
                <a:latin typeface="Maiandra GD" panose="020E0502030308020204" pitchFamily="34" charset="77"/>
              </a:rPr>
              <a:t>SATS week</a:t>
            </a:r>
          </a:p>
          <a:p>
            <a:pPr lvl="3"/>
            <a:r>
              <a:rPr lang="en-US" sz="2000" dirty="0">
                <a:latin typeface="Maiandra GD" panose="020E0502030308020204" pitchFamily="34" charset="77"/>
              </a:rPr>
              <a:t>For the week commencing 12</a:t>
            </a:r>
            <a:r>
              <a:rPr lang="en-US" sz="2000" baseline="30000" dirty="0">
                <a:latin typeface="Maiandra GD" panose="020E0502030308020204" pitchFamily="34" charset="77"/>
              </a:rPr>
              <a:t>th</a:t>
            </a:r>
            <a:r>
              <a:rPr lang="en-US" sz="2000" dirty="0">
                <a:latin typeface="Maiandra GD" panose="020E0502030308020204" pitchFamily="34" charset="77"/>
              </a:rPr>
              <a:t> May 2025</a:t>
            </a:r>
          </a:p>
          <a:p>
            <a:pPr lvl="3"/>
            <a:r>
              <a:rPr lang="en-US" sz="2000" dirty="0">
                <a:latin typeface="Maiandra GD" panose="020E0502030308020204" pitchFamily="34" charset="77"/>
              </a:rPr>
              <a:t>No holidays to be booked for this week please</a:t>
            </a:r>
          </a:p>
          <a:p>
            <a:pPr lvl="3"/>
            <a:r>
              <a:rPr lang="en-US" sz="2000" dirty="0">
                <a:latin typeface="Maiandra GD" panose="020E0502030308020204" pitchFamily="34" charset="77"/>
              </a:rPr>
              <a:t>Further information will be provided during the Spring Term to discuss these further and how we will support your child</a:t>
            </a:r>
          </a:p>
          <a:p>
            <a:r>
              <a:rPr lang="en-US" sz="2800" dirty="0">
                <a:solidFill>
                  <a:srgbClr val="FF52F5"/>
                </a:solidFill>
                <a:latin typeface="Maiandra GD" panose="020E0502030308020204" pitchFamily="34" charset="77"/>
              </a:rPr>
              <a:t>IRONBRIDGE</a:t>
            </a:r>
          </a:p>
          <a:p>
            <a:pPr lvl="3"/>
            <a:r>
              <a:rPr lang="en-US" sz="2000" dirty="0">
                <a:latin typeface="Maiandra GD" panose="020E0502030308020204" pitchFamily="34" charset="77"/>
              </a:rPr>
              <a:t>A letter will be sent home with the details and price of this trip. There will be 2 groups:</a:t>
            </a:r>
          </a:p>
          <a:p>
            <a:pPr lvl="3"/>
            <a:r>
              <a:rPr lang="en-US" sz="2000" dirty="0">
                <a:latin typeface="Maiandra GD" panose="020E0502030308020204" pitchFamily="34" charset="77"/>
              </a:rPr>
              <a:t>Group 1: Sunday 21</a:t>
            </a:r>
            <a:r>
              <a:rPr lang="en-US" sz="2000" baseline="30000" dirty="0">
                <a:latin typeface="Maiandra GD" panose="020E0502030308020204" pitchFamily="34" charset="77"/>
              </a:rPr>
              <a:t>st</a:t>
            </a:r>
            <a:r>
              <a:rPr lang="en-US" sz="2000" dirty="0">
                <a:latin typeface="Maiandra GD" panose="020E0502030308020204" pitchFamily="34" charset="77"/>
              </a:rPr>
              <a:t> June- Wednesday 24</a:t>
            </a:r>
            <a:r>
              <a:rPr lang="en-US" sz="2000" baseline="30000" dirty="0">
                <a:latin typeface="Maiandra GD" panose="020E0502030308020204" pitchFamily="34" charset="77"/>
              </a:rPr>
              <a:t>th</a:t>
            </a:r>
            <a:r>
              <a:rPr lang="en-US" sz="2000" dirty="0">
                <a:latin typeface="Maiandra GD" panose="020E0502030308020204" pitchFamily="34" charset="77"/>
              </a:rPr>
              <a:t> June</a:t>
            </a:r>
          </a:p>
          <a:p>
            <a:pPr lvl="3"/>
            <a:r>
              <a:rPr lang="en-US" sz="2000" dirty="0">
                <a:latin typeface="Maiandra GD" panose="020E0502030308020204" pitchFamily="34" charset="77"/>
              </a:rPr>
              <a:t>Group 2: Wednesday 24</a:t>
            </a:r>
            <a:r>
              <a:rPr lang="en-US" sz="2000" baseline="30000" dirty="0">
                <a:latin typeface="Maiandra GD" panose="020E0502030308020204" pitchFamily="34" charset="77"/>
              </a:rPr>
              <a:t>th</a:t>
            </a:r>
            <a:r>
              <a:rPr lang="en-US" sz="2000" dirty="0">
                <a:latin typeface="Maiandra GD" panose="020E0502030308020204" pitchFamily="34" charset="77"/>
              </a:rPr>
              <a:t> June- Saturday 27</a:t>
            </a:r>
            <a:r>
              <a:rPr lang="en-US" sz="2000" baseline="30000" dirty="0">
                <a:latin typeface="Maiandra GD" panose="020E0502030308020204" pitchFamily="34" charset="77"/>
              </a:rPr>
              <a:t>th</a:t>
            </a:r>
            <a:r>
              <a:rPr lang="en-US" sz="2000" dirty="0">
                <a:latin typeface="Maiandra GD" panose="020E0502030308020204" pitchFamily="34" charset="77"/>
              </a:rPr>
              <a:t> June</a:t>
            </a:r>
          </a:p>
          <a:p>
            <a:pPr lvl="3"/>
            <a:endParaRPr lang="en-US" sz="2000" dirty="0">
              <a:latin typeface="Maiandra GD" panose="020E0502030308020204" pitchFamily="34" charset="77"/>
            </a:endParaRPr>
          </a:p>
        </p:txBody>
      </p:sp>
      <p:pic>
        <p:nvPicPr>
          <p:cNvPr id="307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924" y="494851"/>
            <a:ext cx="4913536" cy="209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49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2597-1A58-924C-BF23-9246CF91716F}"/>
              </a:ext>
            </a:extLst>
          </p:cNvPr>
          <p:cNvSpPr>
            <a:spLocks noGrp="1"/>
          </p:cNvSpPr>
          <p:nvPr>
            <p:ph type="title"/>
          </p:nvPr>
        </p:nvSpPr>
        <p:spPr>
          <a:xfrm>
            <a:off x="341586" y="379835"/>
            <a:ext cx="10058400" cy="1371600"/>
          </a:xfrm>
        </p:spPr>
        <p:txBody>
          <a:bodyPr/>
          <a:lstStyle/>
          <a:p>
            <a:r>
              <a:rPr lang="en-US" u="sng" dirty="0">
                <a:latin typeface="Maiandra GD" panose="020E0502030308020204" pitchFamily="34" charset="77"/>
              </a:rPr>
              <a:t>Finally…</a:t>
            </a:r>
          </a:p>
        </p:txBody>
      </p:sp>
      <p:sp>
        <p:nvSpPr>
          <p:cNvPr id="3" name="Content Placeholder 2">
            <a:extLst>
              <a:ext uri="{FF2B5EF4-FFF2-40B4-BE49-F238E27FC236}">
                <a16:creationId xmlns:a16="http://schemas.microsoft.com/office/drawing/2014/main" id="{64A72ED1-2F38-B542-9FEF-093687710723}"/>
              </a:ext>
            </a:extLst>
          </p:cNvPr>
          <p:cNvSpPr>
            <a:spLocks noGrp="1"/>
          </p:cNvSpPr>
          <p:nvPr>
            <p:ph idx="1"/>
          </p:nvPr>
        </p:nvSpPr>
        <p:spPr>
          <a:xfrm>
            <a:off x="677333" y="1569719"/>
            <a:ext cx="10058400" cy="6338147"/>
          </a:xfrm>
        </p:spPr>
        <p:txBody>
          <a:bodyPr>
            <a:noAutofit/>
          </a:bodyPr>
          <a:lstStyle/>
          <a:p>
            <a:pPr marL="0" indent="0">
              <a:buNone/>
            </a:pPr>
            <a:r>
              <a:rPr lang="en-US" dirty="0">
                <a:latin typeface="Maiandra GD" panose="020E0502030308020204" pitchFamily="34" charset="77"/>
              </a:rPr>
              <a:t>Please do join your </a:t>
            </a:r>
            <a:r>
              <a:rPr lang="en-US" dirty="0" err="1">
                <a:latin typeface="Maiandra GD" panose="020E0502030308020204" pitchFamily="34" charset="77"/>
              </a:rPr>
              <a:t>class’</a:t>
            </a:r>
            <a:r>
              <a:rPr lang="en-US" dirty="0">
                <a:latin typeface="Maiandra GD" panose="020E0502030308020204" pitchFamily="34" charset="77"/>
              </a:rPr>
              <a:t> </a:t>
            </a:r>
            <a:r>
              <a:rPr lang="en-US" dirty="0" err="1">
                <a:latin typeface="Maiandra GD" panose="020E0502030308020204" pitchFamily="34" charset="77"/>
              </a:rPr>
              <a:t>Whatsapp</a:t>
            </a:r>
            <a:r>
              <a:rPr lang="en-US" dirty="0">
                <a:latin typeface="Maiandra GD" panose="020E0502030308020204" pitchFamily="34" charset="77"/>
              </a:rPr>
              <a:t> group where you can raise questions and clarify anything you are unsure of; our office are extremely overwhelmed and this would be really helpful </a:t>
            </a:r>
            <a:r>
              <a:rPr lang="en-US" dirty="0">
                <a:latin typeface="Maiandra GD" panose="020E0502030308020204" pitchFamily="34" charset="77"/>
                <a:sym typeface="Wingdings" panose="05000000000000000000" pitchFamily="2" charset="2"/>
              </a:rPr>
              <a:t></a:t>
            </a:r>
            <a:endParaRPr lang="en-US" dirty="0">
              <a:latin typeface="Maiandra GD" panose="020E0502030308020204" pitchFamily="34" charset="77"/>
            </a:endParaRPr>
          </a:p>
          <a:p>
            <a:pPr marL="0" indent="0">
              <a:buNone/>
            </a:pPr>
            <a:r>
              <a:rPr lang="en-US" dirty="0">
                <a:latin typeface="Maiandra GD" panose="020E0502030308020204" pitchFamily="34" charset="77"/>
              </a:rPr>
              <a:t>Please email your child’s class teacher or </a:t>
            </a:r>
            <a:r>
              <a:rPr lang="en-US" dirty="0" err="1">
                <a:latin typeface="Maiandra GD" panose="020E0502030308020204" pitchFamily="34" charset="77"/>
              </a:rPr>
              <a:t>Mrs</a:t>
            </a:r>
            <a:r>
              <a:rPr lang="en-US">
                <a:latin typeface="Maiandra GD" panose="020E0502030308020204" pitchFamily="34" charset="77"/>
              </a:rPr>
              <a:t> Elliot-Smith </a:t>
            </a:r>
            <a:r>
              <a:rPr lang="en-US" dirty="0">
                <a:latin typeface="Maiandra GD" panose="020E0502030308020204" pitchFamily="34" charset="77"/>
              </a:rPr>
              <a:t>(Year 6 Leader) if you have any concerns or queries regarding </a:t>
            </a:r>
            <a:r>
              <a:rPr lang="en-US" dirty="0" err="1">
                <a:latin typeface="Maiandra GD" panose="020E0502030308020204" pitchFamily="34" charset="77"/>
              </a:rPr>
              <a:t>behaviour</a:t>
            </a:r>
            <a:r>
              <a:rPr lang="en-US" dirty="0">
                <a:latin typeface="Maiandra GD" panose="020E0502030308020204" pitchFamily="34" charset="77"/>
              </a:rPr>
              <a:t> and safeguarding.</a:t>
            </a:r>
          </a:p>
          <a:p>
            <a:r>
              <a:rPr lang="en-GB" sz="2000" u="sng" dirty="0">
                <a:solidFill>
                  <a:srgbClr val="FF52F5"/>
                </a:solidFill>
                <a:latin typeface="Maiandra GD" panose="020E0502030308020204" pitchFamily="34" charset="0"/>
                <a:hlinkClick r:id="rId2"/>
              </a:rPr>
              <a:t>K.Elliot-Smith@hernejunior.com</a:t>
            </a:r>
            <a:r>
              <a:rPr lang="en-GB" sz="2000" dirty="0">
                <a:solidFill>
                  <a:srgbClr val="FF52F5"/>
                </a:solidFill>
                <a:latin typeface="Maiandra GD" panose="020E0502030308020204" pitchFamily="34" charset="0"/>
              </a:rPr>
              <a:t>     </a:t>
            </a:r>
          </a:p>
          <a:p>
            <a:r>
              <a:rPr lang="en-GB" sz="2000" u="sng" dirty="0">
                <a:solidFill>
                  <a:srgbClr val="FF52F5"/>
                </a:solidFill>
                <a:latin typeface="Maiandra GD" panose="020E0502030308020204" pitchFamily="34" charset="0"/>
                <a:hlinkClick r:id="rId3"/>
              </a:rPr>
              <a:t>C.Gordon@hernejunior.com</a:t>
            </a:r>
            <a:endParaRPr lang="en-GB" sz="2000" u="sng" dirty="0">
              <a:solidFill>
                <a:srgbClr val="FF52F5"/>
              </a:solidFill>
              <a:latin typeface="Maiandra GD" panose="020E0502030308020204" pitchFamily="34" charset="0"/>
            </a:endParaRPr>
          </a:p>
          <a:p>
            <a:r>
              <a:rPr lang="en-GB" sz="2000" u="sng" dirty="0">
                <a:solidFill>
                  <a:srgbClr val="FF52F5"/>
                </a:solidFill>
                <a:latin typeface="Maiandra GD" panose="020E0502030308020204" pitchFamily="34" charset="0"/>
                <a:hlinkClick r:id="rId4"/>
              </a:rPr>
              <a:t>L.Marlow@hernejunior.com</a:t>
            </a:r>
            <a:endParaRPr lang="en-GB" sz="2000" u="sng" dirty="0">
              <a:solidFill>
                <a:srgbClr val="FF52F5"/>
              </a:solidFill>
              <a:latin typeface="Maiandra GD" panose="020E0502030308020204" pitchFamily="34" charset="0"/>
            </a:endParaRPr>
          </a:p>
          <a:p>
            <a:r>
              <a:rPr lang="en-GB" sz="2000" u="sng" dirty="0">
                <a:solidFill>
                  <a:srgbClr val="FF52F5"/>
                </a:solidFill>
                <a:latin typeface="Maiandra GD" panose="020E0502030308020204" pitchFamily="34" charset="0"/>
                <a:hlinkClick r:id="rId5"/>
              </a:rPr>
              <a:t>M.Armitage@hernejunior.com</a:t>
            </a:r>
            <a:endParaRPr lang="en-GB" sz="2000" u="sng" dirty="0">
              <a:solidFill>
                <a:srgbClr val="FF52F5"/>
              </a:solidFill>
              <a:latin typeface="Maiandra GD" panose="020E0502030308020204" pitchFamily="34" charset="0"/>
            </a:endParaRPr>
          </a:p>
          <a:p>
            <a:pPr marL="0" indent="0">
              <a:buNone/>
            </a:pPr>
            <a:r>
              <a:rPr lang="en-GB" sz="2000" dirty="0">
                <a:latin typeface="Maiandra GD" panose="020E0502030308020204" pitchFamily="34" charset="0"/>
              </a:rPr>
              <a:t>Remember we are promoting INDEPENDENCE this year so we would really encourage your child to use their voice.  </a:t>
            </a:r>
          </a:p>
          <a:p>
            <a:pPr marL="0" indent="0">
              <a:buNone/>
            </a:pPr>
            <a:r>
              <a:rPr lang="en-GB" sz="2000" dirty="0">
                <a:latin typeface="Maiandra GD" panose="020E0502030308020204" pitchFamily="34" charset="0"/>
              </a:rPr>
              <a:t>We are very busy and cannot guarantee that we can respond to emails immediately; we will endeavour to do so within 48 hours.</a:t>
            </a:r>
          </a:p>
          <a:p>
            <a:pPr marL="0" indent="0">
              <a:buNone/>
            </a:pPr>
            <a:endParaRPr lang="en-US" sz="2400" dirty="0">
              <a:latin typeface="Maiandra GD" panose="020E0502030308020204" pitchFamily="34" charset="77"/>
            </a:endParaRPr>
          </a:p>
          <a:p>
            <a:endParaRPr lang="en-US" sz="2400" dirty="0">
              <a:latin typeface="Maiandra GD" panose="020E0502030308020204" pitchFamily="34" charset="77"/>
            </a:endParaRPr>
          </a:p>
        </p:txBody>
      </p:sp>
    </p:spTree>
    <p:extLst>
      <p:ext uri="{BB962C8B-B14F-4D97-AF65-F5344CB8AC3E}">
        <p14:creationId xmlns:p14="http://schemas.microsoft.com/office/powerpoint/2010/main" val="381973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AE20-F59D-F04A-B2DA-C664D43A3722}"/>
              </a:ext>
            </a:extLst>
          </p:cNvPr>
          <p:cNvSpPr>
            <a:spLocks noGrp="1"/>
          </p:cNvSpPr>
          <p:nvPr>
            <p:ph type="title"/>
          </p:nvPr>
        </p:nvSpPr>
        <p:spPr/>
        <p:txBody>
          <a:bodyPr>
            <a:normAutofit/>
          </a:bodyPr>
          <a:lstStyle/>
          <a:p>
            <a:pPr algn="ctr"/>
            <a:r>
              <a:rPr lang="en-US" dirty="0">
                <a:latin typeface="Maiandra GD" panose="020E0502030308020204" pitchFamily="34" charset="77"/>
              </a:rPr>
              <a:t>Meet the Year 6 Team…</a:t>
            </a:r>
          </a:p>
        </p:txBody>
      </p:sp>
      <p:sp>
        <p:nvSpPr>
          <p:cNvPr id="3" name="Content Placeholder 2">
            <a:extLst>
              <a:ext uri="{FF2B5EF4-FFF2-40B4-BE49-F238E27FC236}">
                <a16:creationId xmlns:a16="http://schemas.microsoft.com/office/drawing/2014/main" id="{4B841AFB-EC86-AF46-93B7-B2F3E47575BE}"/>
              </a:ext>
            </a:extLst>
          </p:cNvPr>
          <p:cNvSpPr>
            <a:spLocks noGrp="1"/>
          </p:cNvSpPr>
          <p:nvPr>
            <p:ph idx="1"/>
          </p:nvPr>
        </p:nvSpPr>
        <p:spPr>
          <a:xfrm>
            <a:off x="867294" y="2613643"/>
            <a:ext cx="10945091" cy="2446578"/>
          </a:xfrm>
        </p:spPr>
        <p:txBody>
          <a:bodyPr>
            <a:normAutofit lnSpcReduction="10000"/>
          </a:bodyPr>
          <a:lstStyle/>
          <a:p>
            <a:r>
              <a:rPr lang="en-US" sz="2800" dirty="0">
                <a:solidFill>
                  <a:srgbClr val="FF52F5"/>
                </a:solidFill>
                <a:latin typeface="Maiandra GD" panose="020E0502030308020204" pitchFamily="34" charset="77"/>
              </a:rPr>
              <a:t>Damson</a:t>
            </a:r>
            <a:r>
              <a:rPr lang="en-US" sz="2800" dirty="0">
                <a:latin typeface="Maiandra GD" panose="020E0502030308020204" pitchFamily="34" charset="77"/>
              </a:rPr>
              <a:t>   		-   	</a:t>
            </a:r>
            <a:r>
              <a:rPr lang="en-US" sz="2400" dirty="0" err="1">
                <a:latin typeface="Maiandra GD" panose="020E0502030308020204" pitchFamily="34" charset="77"/>
              </a:rPr>
              <a:t>Mrs</a:t>
            </a:r>
            <a:r>
              <a:rPr lang="en-US" sz="2400" dirty="0">
                <a:latin typeface="Maiandra GD" panose="020E0502030308020204" pitchFamily="34" charset="77"/>
              </a:rPr>
              <a:t> Armitage, </a:t>
            </a:r>
            <a:r>
              <a:rPr lang="en-US" sz="2400" dirty="0" err="1">
                <a:latin typeface="Maiandra GD" panose="020E0502030308020204" pitchFamily="34" charset="77"/>
              </a:rPr>
              <a:t>Mrs</a:t>
            </a:r>
            <a:r>
              <a:rPr lang="en-US" sz="2400" dirty="0">
                <a:latin typeface="Maiandra GD" panose="020E0502030308020204" pitchFamily="34" charset="77"/>
              </a:rPr>
              <a:t> Arnold and </a:t>
            </a:r>
            <a:r>
              <a:rPr lang="en-US" sz="2400" dirty="0" err="1">
                <a:latin typeface="Maiandra GD" panose="020E0502030308020204" pitchFamily="34" charset="77"/>
              </a:rPr>
              <a:t>Mrs</a:t>
            </a:r>
            <a:r>
              <a:rPr lang="en-US" sz="2400" dirty="0">
                <a:latin typeface="Maiandra GD" panose="020E0502030308020204" pitchFamily="34" charset="77"/>
              </a:rPr>
              <a:t> Crockford </a:t>
            </a:r>
          </a:p>
          <a:p>
            <a:r>
              <a:rPr lang="en-US" sz="2800" dirty="0">
                <a:solidFill>
                  <a:srgbClr val="FF52F5"/>
                </a:solidFill>
                <a:latin typeface="Maiandra GD" panose="020E0502030308020204" pitchFamily="34" charset="77"/>
              </a:rPr>
              <a:t>Willow</a:t>
            </a:r>
            <a:r>
              <a:rPr lang="en-US" sz="2800" dirty="0">
                <a:latin typeface="Maiandra GD" panose="020E0502030308020204" pitchFamily="34" charset="77"/>
              </a:rPr>
              <a:t>      	-   	</a:t>
            </a:r>
            <a:r>
              <a:rPr lang="en-US" sz="2400" dirty="0" err="1">
                <a:latin typeface="Maiandra GD" panose="020E0502030308020204" pitchFamily="34" charset="77"/>
              </a:rPr>
              <a:t>Mrs</a:t>
            </a:r>
            <a:r>
              <a:rPr lang="en-US" sz="2400" dirty="0">
                <a:latin typeface="Maiandra GD" panose="020E0502030308020204" pitchFamily="34" charset="77"/>
              </a:rPr>
              <a:t> Elliot-Smith and </a:t>
            </a:r>
            <a:r>
              <a:rPr lang="en-US" sz="2400" dirty="0" err="1">
                <a:latin typeface="Maiandra GD" panose="020E0502030308020204" pitchFamily="34" charset="77"/>
              </a:rPr>
              <a:t>Mr</a:t>
            </a:r>
            <a:r>
              <a:rPr lang="en-US" sz="2400" dirty="0">
                <a:latin typeface="Maiandra GD" panose="020E0502030308020204" pitchFamily="34" charset="77"/>
              </a:rPr>
              <a:t> Hurst</a:t>
            </a:r>
          </a:p>
          <a:p>
            <a:pPr marL="0" indent="0">
              <a:buNone/>
            </a:pPr>
            <a:endParaRPr lang="en-US" sz="2400" dirty="0">
              <a:latin typeface="Maiandra GD" panose="020E0502030308020204" pitchFamily="34" charset="77"/>
            </a:endParaRPr>
          </a:p>
          <a:p>
            <a:r>
              <a:rPr lang="en-US" sz="2800" dirty="0">
                <a:solidFill>
                  <a:srgbClr val="FF52F5"/>
                </a:solidFill>
                <a:latin typeface="Maiandra GD" panose="020E0502030308020204" pitchFamily="34" charset="77"/>
              </a:rPr>
              <a:t>Mimosa</a:t>
            </a:r>
            <a:r>
              <a:rPr lang="en-US" sz="2800" dirty="0">
                <a:latin typeface="Maiandra GD" panose="020E0502030308020204" pitchFamily="34" charset="77"/>
              </a:rPr>
              <a:t>   		-   	</a:t>
            </a:r>
            <a:r>
              <a:rPr lang="en-US" sz="2400" dirty="0" err="1">
                <a:latin typeface="Maiandra GD" panose="020E0502030308020204" pitchFamily="34" charset="77"/>
              </a:rPr>
              <a:t>Mrs</a:t>
            </a:r>
            <a:r>
              <a:rPr lang="en-US" sz="2400" dirty="0">
                <a:latin typeface="Maiandra GD" panose="020E0502030308020204" pitchFamily="34" charset="77"/>
              </a:rPr>
              <a:t> Gordon and </a:t>
            </a:r>
            <a:r>
              <a:rPr lang="en-US" sz="2400" dirty="0" err="1">
                <a:latin typeface="Maiandra GD" panose="020E0502030308020204" pitchFamily="34" charset="77"/>
              </a:rPr>
              <a:t>Mrs</a:t>
            </a:r>
            <a:r>
              <a:rPr lang="en-US" sz="2400" dirty="0">
                <a:latin typeface="Maiandra GD" panose="020E0502030308020204" pitchFamily="34" charset="77"/>
              </a:rPr>
              <a:t> Anderson</a:t>
            </a:r>
          </a:p>
          <a:p>
            <a:r>
              <a:rPr lang="en-US" sz="2800" dirty="0">
                <a:solidFill>
                  <a:srgbClr val="FF52F5"/>
                </a:solidFill>
                <a:latin typeface="Maiandra GD" panose="020E0502030308020204" pitchFamily="34" charset="77"/>
              </a:rPr>
              <a:t>Quince</a:t>
            </a:r>
            <a:r>
              <a:rPr lang="en-US" sz="2800" dirty="0">
                <a:latin typeface="Maiandra GD" panose="020E0502030308020204" pitchFamily="34" charset="77"/>
              </a:rPr>
              <a:t>    		-   	</a:t>
            </a:r>
            <a:r>
              <a:rPr lang="en-US" sz="2400" dirty="0" err="1">
                <a:latin typeface="Maiandra GD" panose="020E0502030308020204" pitchFamily="34" charset="77"/>
              </a:rPr>
              <a:t>Mrs</a:t>
            </a:r>
            <a:r>
              <a:rPr lang="en-US" sz="2400" dirty="0">
                <a:latin typeface="Maiandra GD" panose="020E0502030308020204" pitchFamily="34" charset="77"/>
              </a:rPr>
              <a:t> Marlow and </a:t>
            </a:r>
            <a:r>
              <a:rPr lang="en-US" sz="2400" dirty="0" err="1">
                <a:latin typeface="Maiandra GD" panose="020E0502030308020204" pitchFamily="34" charset="77"/>
              </a:rPr>
              <a:t>Mrs</a:t>
            </a:r>
            <a:r>
              <a:rPr lang="en-US" sz="2400" dirty="0">
                <a:latin typeface="Maiandra GD" panose="020E0502030308020204" pitchFamily="34" charset="77"/>
              </a:rPr>
              <a:t> Van de Merwe</a:t>
            </a:r>
          </a:p>
          <a:p>
            <a:endParaRPr lang="en-US" sz="2400" dirty="0">
              <a:latin typeface="Maiandra GD" panose="020E0502030308020204" pitchFamily="34" charset="77"/>
            </a:endParaRPr>
          </a:p>
        </p:txBody>
      </p:sp>
      <p:sp>
        <p:nvSpPr>
          <p:cNvPr id="5" name="TextBox 4">
            <a:extLst>
              <a:ext uri="{FF2B5EF4-FFF2-40B4-BE49-F238E27FC236}">
                <a16:creationId xmlns:a16="http://schemas.microsoft.com/office/drawing/2014/main" id="{13F90613-959B-4E71-A0BB-CE13ABC3C972}"/>
              </a:ext>
            </a:extLst>
          </p:cNvPr>
          <p:cNvSpPr txBox="1"/>
          <p:nvPr/>
        </p:nvSpPr>
        <p:spPr>
          <a:xfrm>
            <a:off x="9339781" y="2613643"/>
            <a:ext cx="6094206" cy="461665"/>
          </a:xfrm>
          <a:prstGeom prst="rect">
            <a:avLst/>
          </a:prstGeom>
          <a:noFill/>
        </p:spPr>
        <p:txBody>
          <a:bodyPr wrap="square">
            <a:spAutoFit/>
          </a:bodyPr>
          <a:lstStyle/>
          <a:p>
            <a:r>
              <a:rPr lang="en-US" sz="2400" dirty="0">
                <a:latin typeface="Maiandra GD" panose="020E0502030308020204" pitchFamily="34" charset="77"/>
              </a:rPr>
              <a:t> </a:t>
            </a:r>
          </a:p>
        </p:txBody>
      </p:sp>
    </p:spTree>
    <p:extLst>
      <p:ext uri="{BB962C8B-B14F-4D97-AF65-F5344CB8AC3E}">
        <p14:creationId xmlns:p14="http://schemas.microsoft.com/office/powerpoint/2010/main" val="142741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34211-898F-A64B-8430-CB2BD7D06587}"/>
              </a:ext>
            </a:extLst>
          </p:cNvPr>
          <p:cNvSpPr>
            <a:spLocks noGrp="1"/>
          </p:cNvSpPr>
          <p:nvPr>
            <p:ph idx="1"/>
          </p:nvPr>
        </p:nvSpPr>
        <p:spPr>
          <a:xfrm>
            <a:off x="658319" y="588913"/>
            <a:ext cx="10466881" cy="5943792"/>
          </a:xfrm>
        </p:spPr>
        <p:txBody>
          <a:bodyPr>
            <a:normAutofit/>
          </a:bodyPr>
          <a:lstStyle/>
          <a:p>
            <a:pPr marL="0" indent="0" algn="ctr">
              <a:buNone/>
            </a:pPr>
            <a:r>
              <a:rPr lang="en-US" sz="3900" u="sng" dirty="0">
                <a:latin typeface="Maiandra GD" panose="020E0502030308020204" pitchFamily="34" charset="77"/>
              </a:rPr>
              <a:t>UNIFORM </a:t>
            </a:r>
          </a:p>
          <a:p>
            <a:r>
              <a:rPr lang="en-US" sz="2400" dirty="0" err="1">
                <a:latin typeface="Maiandra GD" panose="020E0502030308020204" pitchFamily="34" charset="77"/>
              </a:rPr>
              <a:t>Jewellery</a:t>
            </a:r>
            <a:r>
              <a:rPr lang="en-US" sz="2400" dirty="0">
                <a:latin typeface="Maiandra GD" panose="020E0502030308020204" pitchFamily="34" charset="77"/>
              </a:rPr>
              <a:t> should </a:t>
            </a:r>
            <a:r>
              <a:rPr lang="en-US" sz="2400" b="1" dirty="0">
                <a:latin typeface="Maiandra GD" panose="020E0502030308020204" pitchFamily="34" charset="77"/>
              </a:rPr>
              <a:t>only</a:t>
            </a:r>
            <a:r>
              <a:rPr lang="en-US" sz="2400" dirty="0">
                <a:latin typeface="Maiandra GD" panose="020E0502030308020204" pitchFamily="34" charset="77"/>
              </a:rPr>
              <a:t> consist of a watch and/or one pair of </a:t>
            </a:r>
            <a:r>
              <a:rPr lang="en-US" sz="2400" dirty="0">
                <a:effectLst>
                  <a:outerShdw blurRad="38100" dist="38100" dir="2700000" algn="tl">
                    <a:srgbClr val="000000">
                      <a:alpha val="43137"/>
                    </a:srgbClr>
                  </a:outerShdw>
                </a:effectLst>
                <a:latin typeface="Maiandra GD" panose="020E0502030308020204" pitchFamily="34" charset="77"/>
              </a:rPr>
              <a:t>stud earrings </a:t>
            </a:r>
          </a:p>
          <a:p>
            <a:r>
              <a:rPr lang="en-US" sz="2400" dirty="0">
                <a:latin typeface="Maiandra GD" panose="020E0502030308020204" pitchFamily="34" charset="77"/>
              </a:rPr>
              <a:t>No make up or nail polish</a:t>
            </a:r>
          </a:p>
          <a:p>
            <a:r>
              <a:rPr lang="en-US" sz="2400" dirty="0">
                <a:latin typeface="Maiandra GD" panose="020E0502030308020204" pitchFamily="34" charset="77"/>
              </a:rPr>
              <a:t>Appropriate black school shoes (</a:t>
            </a:r>
            <a:r>
              <a:rPr lang="en-US" sz="2400" u="sng" dirty="0">
                <a:latin typeface="Maiandra GD" panose="020E0502030308020204" pitchFamily="34" charset="77"/>
              </a:rPr>
              <a:t>not trainers</a:t>
            </a:r>
            <a:r>
              <a:rPr lang="en-US" sz="2400" dirty="0">
                <a:latin typeface="Maiandra GD" panose="020E0502030308020204" pitchFamily="34" charset="77"/>
              </a:rPr>
              <a:t>)</a:t>
            </a:r>
          </a:p>
          <a:p>
            <a:r>
              <a:rPr lang="en-US" sz="2400" dirty="0">
                <a:latin typeface="Maiandra GD" panose="020E0502030308020204" pitchFamily="34" charset="77"/>
              </a:rPr>
              <a:t>Black or grey socks for boys…black, grey or white for girls (black or grey tights)</a:t>
            </a:r>
            <a:endParaRPr lang="en-US" sz="2000" dirty="0">
              <a:latin typeface="Maiandra GD" panose="020E0502030308020204" pitchFamily="34" charset="77"/>
            </a:endParaRPr>
          </a:p>
          <a:p>
            <a:r>
              <a:rPr lang="en-US" sz="2400" dirty="0">
                <a:latin typeface="Maiandra GD" panose="020E0502030308020204" pitchFamily="34" charset="77"/>
              </a:rPr>
              <a:t>PE kits need to be worn on Tuesday and Wednesday</a:t>
            </a:r>
          </a:p>
          <a:p>
            <a:r>
              <a:rPr lang="en-US" sz="2400" dirty="0">
                <a:latin typeface="Maiandra GD" panose="020E0502030308020204" pitchFamily="34" charset="77"/>
              </a:rPr>
              <a:t>Please ensure long hair is tied back</a:t>
            </a:r>
          </a:p>
          <a:p>
            <a:r>
              <a:rPr lang="en-US" sz="2400" dirty="0">
                <a:latin typeface="Maiandra GD" panose="020E0502030308020204" pitchFamily="34" charset="77"/>
              </a:rPr>
              <a:t>Remove earrings or please cover with micro-pore tape</a:t>
            </a:r>
          </a:p>
          <a:p>
            <a:r>
              <a:rPr lang="en-US" sz="2400" dirty="0">
                <a:latin typeface="Maiandra GD" panose="020E0502030308020204" pitchFamily="34" charset="77"/>
              </a:rPr>
              <a:t>Plain black tracksuit bottoms or non-</a:t>
            </a:r>
            <a:r>
              <a:rPr lang="en-US" sz="2400" dirty="0" err="1">
                <a:latin typeface="Maiandra GD" panose="020E0502030308020204" pitchFamily="34" charset="77"/>
              </a:rPr>
              <a:t>lycra</a:t>
            </a:r>
            <a:r>
              <a:rPr lang="en-US" sz="2400" dirty="0">
                <a:latin typeface="Maiandra GD" panose="020E0502030308020204" pitchFamily="34" charset="77"/>
              </a:rPr>
              <a:t> shorts (no Nike Pro style shorts please), green t-shirt, plain black hoodie or jumper (or school jumper please)</a:t>
            </a:r>
          </a:p>
          <a:p>
            <a:endParaRPr lang="en-US" sz="2400" dirty="0">
              <a:latin typeface="Maiandra GD" panose="020E0502030308020204" pitchFamily="34" charset="77"/>
            </a:endParaRPr>
          </a:p>
          <a:p>
            <a:endParaRPr lang="en-US" dirty="0">
              <a:latin typeface="Maiandra GD" panose="020E0502030308020204" pitchFamily="34" charset="77"/>
            </a:endParaRPr>
          </a:p>
          <a:p>
            <a:endParaRPr lang="en-US" sz="2400" dirty="0">
              <a:latin typeface="Maiandra GD" panose="020E0502030308020204" pitchFamily="34" charset="77"/>
            </a:endParaRPr>
          </a:p>
        </p:txBody>
      </p:sp>
      <p:pic>
        <p:nvPicPr>
          <p:cNvPr id="4" name="Picture 3">
            <a:extLst>
              <a:ext uri="{FF2B5EF4-FFF2-40B4-BE49-F238E27FC236}">
                <a16:creationId xmlns:a16="http://schemas.microsoft.com/office/drawing/2014/main" id="{5362B554-F5B9-1348-BBFD-4EF87AD8EC0E}"/>
              </a:ext>
            </a:extLst>
          </p:cNvPr>
          <p:cNvPicPr>
            <a:picLocks noChangeAspect="1"/>
          </p:cNvPicPr>
          <p:nvPr/>
        </p:nvPicPr>
        <p:blipFill>
          <a:blip r:embed="rId2"/>
          <a:stretch>
            <a:fillRect/>
          </a:stretch>
        </p:blipFill>
        <p:spPr>
          <a:xfrm>
            <a:off x="8954813" y="460509"/>
            <a:ext cx="2890345" cy="864270"/>
          </a:xfrm>
          <a:prstGeom prst="rect">
            <a:avLst/>
          </a:prstGeom>
        </p:spPr>
      </p:pic>
    </p:spTree>
    <p:extLst>
      <p:ext uri="{BB962C8B-B14F-4D97-AF65-F5344CB8AC3E}">
        <p14:creationId xmlns:p14="http://schemas.microsoft.com/office/powerpoint/2010/main" val="16764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34211-898F-A64B-8430-CB2BD7D06587}"/>
              </a:ext>
            </a:extLst>
          </p:cNvPr>
          <p:cNvSpPr>
            <a:spLocks noGrp="1"/>
          </p:cNvSpPr>
          <p:nvPr>
            <p:ph idx="1"/>
          </p:nvPr>
        </p:nvSpPr>
        <p:spPr>
          <a:xfrm>
            <a:off x="658319" y="804066"/>
            <a:ext cx="10466881" cy="5461267"/>
          </a:xfrm>
        </p:spPr>
        <p:txBody>
          <a:bodyPr>
            <a:normAutofit/>
          </a:bodyPr>
          <a:lstStyle/>
          <a:p>
            <a:pPr marL="0" indent="0" algn="ctr">
              <a:buNone/>
            </a:pPr>
            <a:r>
              <a:rPr lang="en-US" sz="3900" u="sng" dirty="0">
                <a:latin typeface="Maiandra GD" panose="020E0502030308020204" pitchFamily="34" charset="77"/>
              </a:rPr>
              <a:t>Belongings/equipment</a:t>
            </a:r>
          </a:p>
          <a:p>
            <a:r>
              <a:rPr lang="en-US" sz="2400" dirty="0">
                <a:latin typeface="Maiandra GD" panose="020E0502030308020204" pitchFamily="34" charset="77"/>
              </a:rPr>
              <a:t>Smart phones are no longer allowed in school. If your child needs a non-smart phone for walking home from school, please fill out a form from the school office. Phones will need to be handed to the office daily.</a:t>
            </a:r>
          </a:p>
          <a:p>
            <a:r>
              <a:rPr lang="en-US" sz="2400" dirty="0">
                <a:latin typeface="Maiandra GD" panose="020E0502030308020204" pitchFamily="34" charset="77"/>
              </a:rPr>
              <a:t>Please ensure your child has a dictionary and/or a thesaurus (these will be used daily and must be small enough to fit in a tray)</a:t>
            </a:r>
          </a:p>
          <a:p>
            <a:r>
              <a:rPr lang="en-US" sz="2400" dirty="0">
                <a:latin typeface="Maiandra GD" panose="020E0502030308020204" pitchFamily="34" charset="77"/>
              </a:rPr>
              <a:t>Pencil cases that are too large will be kept in school bags or pigeon holes</a:t>
            </a:r>
          </a:p>
          <a:p>
            <a:r>
              <a:rPr lang="en-US" sz="2400" dirty="0">
                <a:latin typeface="Maiandra GD" panose="020E0502030308020204" pitchFamily="34" charset="77"/>
              </a:rPr>
              <a:t>All children should have a water bottle with them at all times</a:t>
            </a:r>
          </a:p>
          <a:p>
            <a:r>
              <a:rPr lang="en-US" sz="2400" dirty="0">
                <a:latin typeface="Maiandra GD" panose="020E0502030308020204" pitchFamily="34" charset="77"/>
              </a:rPr>
              <a:t>Do encourage to bring a waterproof as we will always try to get children outside, even in light drizzle</a:t>
            </a:r>
          </a:p>
          <a:p>
            <a:r>
              <a:rPr lang="en-US" sz="2400" dirty="0">
                <a:latin typeface="Maiandra GD" panose="020E0502030308020204" pitchFamily="34" charset="77"/>
              </a:rPr>
              <a:t>Healthy snacks are encouraged and your child must place this in the classroom’s Healthy Snack Box (not taken from their lunch box)</a:t>
            </a:r>
          </a:p>
          <a:p>
            <a:endParaRPr lang="en-US" sz="2400" dirty="0">
              <a:latin typeface="Maiandra GD" panose="020E0502030308020204" pitchFamily="34" charset="77"/>
            </a:endParaRPr>
          </a:p>
          <a:p>
            <a:endParaRPr lang="en-US" sz="2400" dirty="0">
              <a:latin typeface="Maiandra GD" panose="020E0502030308020204" pitchFamily="34" charset="77"/>
            </a:endParaRPr>
          </a:p>
          <a:p>
            <a:endParaRPr lang="en-US" sz="2400" dirty="0">
              <a:latin typeface="Maiandra GD" panose="020E0502030308020204" pitchFamily="34" charset="77"/>
            </a:endParaRPr>
          </a:p>
          <a:p>
            <a:endParaRPr lang="en-US" sz="2400" dirty="0">
              <a:latin typeface="Maiandra GD" panose="020E0502030308020204" pitchFamily="34" charset="77"/>
            </a:endParaRPr>
          </a:p>
          <a:p>
            <a:endParaRPr lang="en-US" sz="2400" dirty="0">
              <a:latin typeface="Maiandra GD" panose="020E0502030308020204" pitchFamily="34" charset="77"/>
            </a:endParaRPr>
          </a:p>
          <a:p>
            <a:endParaRPr lang="en-US" dirty="0">
              <a:latin typeface="Maiandra GD" panose="020E0502030308020204" pitchFamily="34" charset="77"/>
            </a:endParaRPr>
          </a:p>
          <a:p>
            <a:endParaRPr lang="en-US" sz="2400" dirty="0">
              <a:latin typeface="Maiandra GD" panose="020E0502030308020204" pitchFamily="34" charset="77"/>
            </a:endParaRPr>
          </a:p>
        </p:txBody>
      </p:sp>
    </p:spTree>
    <p:extLst>
      <p:ext uri="{BB962C8B-B14F-4D97-AF65-F5344CB8AC3E}">
        <p14:creationId xmlns:p14="http://schemas.microsoft.com/office/powerpoint/2010/main" val="351023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21A4-828C-9F47-BF1F-31CC065EA6F1}"/>
              </a:ext>
            </a:extLst>
          </p:cNvPr>
          <p:cNvSpPr>
            <a:spLocks noGrp="1"/>
          </p:cNvSpPr>
          <p:nvPr>
            <p:ph type="title"/>
          </p:nvPr>
        </p:nvSpPr>
        <p:spPr>
          <a:xfrm>
            <a:off x="1066800" y="158499"/>
            <a:ext cx="10058400" cy="1371600"/>
          </a:xfrm>
        </p:spPr>
        <p:txBody>
          <a:bodyPr/>
          <a:lstStyle/>
          <a:p>
            <a:pPr algn="ctr"/>
            <a:r>
              <a:rPr lang="en-US" u="sng" dirty="0">
                <a:latin typeface="Maiandra GD" panose="020E0502030308020204" pitchFamily="34" charset="77"/>
              </a:rPr>
              <a:t>PPA – Wednesday morning</a:t>
            </a:r>
          </a:p>
        </p:txBody>
      </p:sp>
      <p:sp>
        <p:nvSpPr>
          <p:cNvPr id="4" name="Content Placeholder 3">
            <a:extLst>
              <a:ext uri="{FF2B5EF4-FFF2-40B4-BE49-F238E27FC236}">
                <a16:creationId xmlns:a16="http://schemas.microsoft.com/office/drawing/2014/main" id="{2C205552-386A-8E4B-8F78-985EFC4B6503}"/>
              </a:ext>
            </a:extLst>
          </p:cNvPr>
          <p:cNvSpPr>
            <a:spLocks noGrp="1"/>
          </p:cNvSpPr>
          <p:nvPr>
            <p:ph sz="half" idx="1"/>
          </p:nvPr>
        </p:nvSpPr>
        <p:spPr>
          <a:xfrm>
            <a:off x="1057832" y="3636084"/>
            <a:ext cx="2978077" cy="2468880"/>
          </a:xfrm>
          <a:ln>
            <a:solidFill>
              <a:srgbClr val="FF52F5"/>
            </a:solidFill>
          </a:ln>
        </p:spPr>
        <p:txBody>
          <a:bodyPr>
            <a:normAutofit lnSpcReduction="10000"/>
          </a:bodyPr>
          <a:lstStyle/>
          <a:p>
            <a:pPr marL="0" indent="0" algn="ctr">
              <a:buNone/>
            </a:pPr>
            <a:r>
              <a:rPr lang="en-US" sz="2400" dirty="0">
                <a:solidFill>
                  <a:srgbClr val="FF52F5"/>
                </a:solidFill>
                <a:latin typeface="Maiandra GD" panose="020E0502030308020204" pitchFamily="34" charset="77"/>
              </a:rPr>
              <a:t>Physical Education</a:t>
            </a:r>
          </a:p>
          <a:p>
            <a:pPr marL="0" indent="0" algn="ctr">
              <a:buNone/>
            </a:pPr>
            <a:endParaRPr lang="en-US" sz="2400" dirty="0">
              <a:latin typeface="Maiandra GD" panose="020E0502030308020204" pitchFamily="34" charset="77"/>
            </a:endParaRPr>
          </a:p>
          <a:p>
            <a:pPr>
              <a:buFont typeface="Courier New" panose="02070309020205020404" pitchFamily="49" charset="0"/>
              <a:buChar char="o"/>
            </a:pPr>
            <a:r>
              <a:rPr lang="en-US" sz="2400" dirty="0">
                <a:latin typeface="Maiandra GD" panose="020E0502030308020204" pitchFamily="34" charset="77"/>
              </a:rPr>
              <a:t>Taught by CM Sports coaches</a:t>
            </a:r>
          </a:p>
          <a:p>
            <a:pPr>
              <a:buFont typeface="Courier New" panose="02070309020205020404" pitchFamily="49" charset="0"/>
              <a:buChar char="o"/>
            </a:pPr>
            <a:r>
              <a:rPr lang="en-US" sz="2400" dirty="0">
                <a:latin typeface="Maiandra GD" panose="020E0502030308020204" pitchFamily="34" charset="77"/>
              </a:rPr>
              <a:t>Covers Games and Athletics</a:t>
            </a:r>
          </a:p>
        </p:txBody>
      </p:sp>
      <p:sp>
        <p:nvSpPr>
          <p:cNvPr id="6" name="Content Placeholder 3">
            <a:extLst>
              <a:ext uri="{FF2B5EF4-FFF2-40B4-BE49-F238E27FC236}">
                <a16:creationId xmlns:a16="http://schemas.microsoft.com/office/drawing/2014/main" id="{E9F12CDA-8E5E-1B40-AD0A-09907D1D8028}"/>
              </a:ext>
            </a:extLst>
          </p:cNvPr>
          <p:cNvSpPr>
            <a:spLocks noGrp="1"/>
          </p:cNvSpPr>
          <p:nvPr>
            <p:ph sz="half" idx="2"/>
          </p:nvPr>
        </p:nvSpPr>
        <p:spPr>
          <a:xfrm>
            <a:off x="4669136" y="3636084"/>
            <a:ext cx="3287040" cy="2468880"/>
          </a:xfrm>
          <a:ln>
            <a:solidFill>
              <a:srgbClr val="FF52F5"/>
            </a:solidFill>
          </a:ln>
        </p:spPr>
        <p:txBody>
          <a:bodyPr>
            <a:normAutofit lnSpcReduction="10000"/>
          </a:bodyPr>
          <a:lstStyle/>
          <a:p>
            <a:pPr marL="0" indent="0" algn="ctr">
              <a:buNone/>
            </a:pPr>
            <a:r>
              <a:rPr lang="en-US" sz="2400" dirty="0">
                <a:solidFill>
                  <a:srgbClr val="FF52F5"/>
                </a:solidFill>
                <a:latin typeface="Maiandra GD" panose="020E0502030308020204" pitchFamily="34" charset="77"/>
              </a:rPr>
              <a:t>French</a:t>
            </a:r>
          </a:p>
          <a:p>
            <a:pPr marL="0" indent="0" algn="ctr">
              <a:buNone/>
            </a:pPr>
            <a:endParaRPr lang="en-US" sz="2400" dirty="0">
              <a:latin typeface="Maiandra GD" panose="020E0502030308020204" pitchFamily="34" charset="77"/>
            </a:endParaRPr>
          </a:p>
          <a:p>
            <a:pPr>
              <a:buFont typeface="Courier New" panose="02070309020205020404" pitchFamily="49" charset="0"/>
              <a:buChar char="o"/>
            </a:pPr>
            <a:r>
              <a:rPr lang="en-US" sz="2400" dirty="0">
                <a:latin typeface="Maiandra GD" panose="020E0502030308020204" pitchFamily="34" charset="77"/>
              </a:rPr>
              <a:t>Taught by </a:t>
            </a:r>
            <a:r>
              <a:rPr lang="en-US" sz="2400" dirty="0" err="1">
                <a:latin typeface="Maiandra GD" panose="020E0502030308020204" pitchFamily="34" charset="77"/>
              </a:rPr>
              <a:t>Mrs</a:t>
            </a:r>
            <a:r>
              <a:rPr lang="en-US" sz="2400" dirty="0">
                <a:latin typeface="Maiandra GD" panose="020E0502030308020204" pitchFamily="34" charset="77"/>
              </a:rPr>
              <a:t> Lee</a:t>
            </a:r>
          </a:p>
        </p:txBody>
      </p:sp>
      <p:sp>
        <p:nvSpPr>
          <p:cNvPr id="8" name="Content Placeholder 3">
            <a:extLst>
              <a:ext uri="{FF2B5EF4-FFF2-40B4-BE49-F238E27FC236}">
                <a16:creationId xmlns:a16="http://schemas.microsoft.com/office/drawing/2014/main" id="{777BB02E-D40D-4968-984D-3EF3C06B77EE}"/>
              </a:ext>
            </a:extLst>
          </p:cNvPr>
          <p:cNvSpPr txBox="1">
            <a:spLocks/>
          </p:cNvSpPr>
          <p:nvPr/>
        </p:nvSpPr>
        <p:spPr>
          <a:xfrm>
            <a:off x="8589403" y="3631597"/>
            <a:ext cx="3125675" cy="2468880"/>
          </a:xfrm>
          <a:prstGeom prst="rect">
            <a:avLst/>
          </a:prstGeom>
          <a:ln>
            <a:solidFill>
              <a:srgbClr val="FF52F5"/>
            </a:solidFill>
          </a:ln>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2400" dirty="0" err="1">
                <a:solidFill>
                  <a:srgbClr val="FF52F5"/>
                </a:solidFill>
                <a:latin typeface="Maiandra GD" panose="020E0502030308020204" pitchFamily="34" charset="77"/>
              </a:rPr>
              <a:t>SPaG</a:t>
            </a:r>
            <a:endParaRPr lang="en-US" sz="2400" dirty="0">
              <a:solidFill>
                <a:srgbClr val="FF52F5"/>
              </a:solidFill>
              <a:latin typeface="Maiandra GD" panose="020E0502030308020204" pitchFamily="34" charset="77"/>
            </a:endParaRPr>
          </a:p>
          <a:p>
            <a:pPr marL="0" indent="0" algn="ctr">
              <a:buFont typeface="Garamond" pitchFamily="18" charset="0"/>
              <a:buNone/>
            </a:pPr>
            <a:endParaRPr lang="en-US" sz="1600" dirty="0">
              <a:solidFill>
                <a:srgbClr val="FF52F5"/>
              </a:solidFill>
              <a:latin typeface="Maiandra GD" panose="020E0502030308020204" pitchFamily="34" charset="77"/>
            </a:endParaRPr>
          </a:p>
          <a:p>
            <a:pPr>
              <a:buFont typeface="Courier New" panose="02070309020205020404" pitchFamily="49" charset="0"/>
              <a:buChar char="o"/>
            </a:pPr>
            <a:r>
              <a:rPr lang="en-US" sz="2400" dirty="0">
                <a:latin typeface="Maiandra GD" panose="020E0502030308020204" pitchFamily="34" charset="77"/>
              </a:rPr>
              <a:t>Taught by </a:t>
            </a:r>
            <a:r>
              <a:rPr lang="en-US" sz="2400" dirty="0" err="1">
                <a:latin typeface="Maiandra GD" panose="020E0502030308020204" pitchFamily="34" charset="77"/>
              </a:rPr>
              <a:t>Mrs</a:t>
            </a:r>
            <a:r>
              <a:rPr lang="en-US" sz="2400" dirty="0">
                <a:latin typeface="Maiandra GD" panose="020E0502030308020204" pitchFamily="34" charset="77"/>
              </a:rPr>
              <a:t> Clack</a:t>
            </a:r>
          </a:p>
          <a:p>
            <a:pPr marL="0" indent="0" algn="ctr">
              <a:buFont typeface="Garamond" pitchFamily="18" charset="0"/>
              <a:buNone/>
            </a:pPr>
            <a:endParaRPr lang="en-US" sz="2400" dirty="0">
              <a:solidFill>
                <a:srgbClr val="FF52F5"/>
              </a:solidFill>
              <a:latin typeface="Maiandra GD" panose="020E0502030308020204" pitchFamily="34" charset="77"/>
            </a:endParaRPr>
          </a:p>
          <a:p>
            <a:pPr marL="0" indent="0" algn="ctr">
              <a:buFont typeface="Garamond" pitchFamily="18" charset="0"/>
              <a:buNone/>
            </a:pPr>
            <a:endParaRPr lang="en-US" sz="2400" dirty="0">
              <a:solidFill>
                <a:srgbClr val="FF52F5"/>
              </a:solidFill>
              <a:latin typeface="Maiandra GD" panose="020E0502030308020204" pitchFamily="34" charset="77"/>
            </a:endParaRPr>
          </a:p>
          <a:p>
            <a:pPr marL="0" indent="0" algn="ctr">
              <a:buFont typeface="Garamond" pitchFamily="18" charset="0"/>
              <a:buNone/>
            </a:pPr>
            <a:endParaRPr lang="en-US" sz="2400" dirty="0">
              <a:latin typeface="Maiandra GD" panose="020E0502030308020204" pitchFamily="34" charset="77"/>
            </a:endParaRPr>
          </a:p>
          <a:p>
            <a:pPr marL="0" indent="0">
              <a:buNone/>
            </a:pPr>
            <a:endParaRPr lang="en-US" sz="2400" dirty="0">
              <a:latin typeface="Maiandra GD" panose="020E0502030308020204" pitchFamily="34" charset="77"/>
            </a:endParaRPr>
          </a:p>
        </p:txBody>
      </p:sp>
      <p:sp>
        <p:nvSpPr>
          <p:cNvPr id="10" name="Content Placeholder 3">
            <a:extLst>
              <a:ext uri="{FF2B5EF4-FFF2-40B4-BE49-F238E27FC236}">
                <a16:creationId xmlns:a16="http://schemas.microsoft.com/office/drawing/2014/main" id="{16154F33-1D53-4DE2-89E3-66B3E1897CF9}"/>
              </a:ext>
            </a:extLst>
          </p:cNvPr>
          <p:cNvSpPr txBox="1">
            <a:spLocks/>
          </p:cNvSpPr>
          <p:nvPr/>
        </p:nvSpPr>
        <p:spPr>
          <a:xfrm>
            <a:off x="845658" y="1508583"/>
            <a:ext cx="10869420" cy="1503557"/>
          </a:xfrm>
          <a:prstGeom prst="rect">
            <a:avLst/>
          </a:prstGeom>
          <a:ln>
            <a:solidFill>
              <a:srgbClr val="FF52F5"/>
            </a:solidFill>
          </a:ln>
        </p:spPr>
        <p:txBody>
          <a:bodyPr vert="horz" lIns="91440" tIns="45720" rIns="91440" bIns="45720" rtlCol="0">
            <a:normAutofit fontScale="325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US" sz="7000" dirty="0">
                <a:solidFill>
                  <a:srgbClr val="FF52F5"/>
                </a:solidFill>
                <a:latin typeface="Maiandra GD" panose="020E0502030308020204" pitchFamily="34" charset="77"/>
              </a:rPr>
              <a:t>Forest School (Woodland Wonders)</a:t>
            </a:r>
          </a:p>
          <a:p>
            <a:pPr marL="0" indent="0" algn="ctr">
              <a:buFont typeface="Garamond" pitchFamily="18" charset="0"/>
              <a:buNone/>
            </a:pPr>
            <a:endParaRPr lang="en-US" sz="2400" dirty="0">
              <a:latin typeface="Maiandra GD" panose="020E0502030308020204" pitchFamily="34" charset="77"/>
            </a:endParaRPr>
          </a:p>
          <a:p>
            <a:pPr>
              <a:buFont typeface="Courier New" panose="02070309020205020404" pitchFamily="49" charset="0"/>
              <a:buChar char="o"/>
            </a:pPr>
            <a:r>
              <a:rPr lang="en-US" sz="5100" dirty="0">
                <a:latin typeface="Maiandra GD" panose="020E0502030308020204" pitchFamily="34" charset="77"/>
              </a:rPr>
              <a:t>Lead by </a:t>
            </a:r>
            <a:r>
              <a:rPr lang="en-US" sz="5100" dirty="0" err="1">
                <a:latin typeface="Maiandra GD" panose="020E0502030308020204" pitchFamily="34" charset="77"/>
              </a:rPr>
              <a:t>Mrs</a:t>
            </a:r>
            <a:r>
              <a:rPr lang="en-US" sz="5100" dirty="0">
                <a:latin typeface="Maiandra GD" panose="020E0502030308020204" pitchFamily="34" charset="77"/>
              </a:rPr>
              <a:t> Hepworth and Miss Gore.  You will receive a letter prior to your child’s class starting informing you of further details. Willow class is the first class, followed by Quince, Mimosa and Damson.</a:t>
            </a:r>
          </a:p>
        </p:txBody>
      </p:sp>
      <p:sp>
        <p:nvSpPr>
          <p:cNvPr id="3" name="TextBox 2">
            <a:extLst>
              <a:ext uri="{FF2B5EF4-FFF2-40B4-BE49-F238E27FC236}">
                <a16:creationId xmlns:a16="http://schemas.microsoft.com/office/drawing/2014/main" id="{B3730AD0-15B2-4E0B-BF80-6B7AD8F4FBBA}"/>
              </a:ext>
            </a:extLst>
          </p:cNvPr>
          <p:cNvSpPr txBox="1"/>
          <p:nvPr/>
        </p:nvSpPr>
        <p:spPr>
          <a:xfrm>
            <a:off x="6018116" y="3137202"/>
            <a:ext cx="524503" cy="369332"/>
          </a:xfrm>
          <a:prstGeom prst="rect">
            <a:avLst/>
          </a:prstGeom>
          <a:noFill/>
        </p:spPr>
        <p:txBody>
          <a:bodyPr wrap="none" rtlCol="0">
            <a:spAutoFit/>
          </a:bodyPr>
          <a:lstStyle/>
          <a:p>
            <a:r>
              <a:rPr lang="en-GB" dirty="0"/>
              <a:t>OR</a:t>
            </a:r>
          </a:p>
        </p:txBody>
      </p:sp>
      <p:cxnSp>
        <p:nvCxnSpPr>
          <p:cNvPr id="12" name="Straight Arrow Connector 11">
            <a:extLst>
              <a:ext uri="{FF2B5EF4-FFF2-40B4-BE49-F238E27FC236}">
                <a16:creationId xmlns:a16="http://schemas.microsoft.com/office/drawing/2014/main" id="{F0B73E0C-A263-41DD-B6FE-95E977E961EA}"/>
              </a:ext>
            </a:extLst>
          </p:cNvPr>
          <p:cNvCxnSpPr/>
          <p:nvPr/>
        </p:nvCxnSpPr>
        <p:spPr>
          <a:xfrm>
            <a:off x="4035909" y="5056094"/>
            <a:ext cx="633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E853D1-3EDD-49EE-A01E-47DA1E6A94FE}"/>
              </a:ext>
            </a:extLst>
          </p:cNvPr>
          <p:cNvCxnSpPr/>
          <p:nvPr/>
        </p:nvCxnSpPr>
        <p:spPr>
          <a:xfrm>
            <a:off x="7956176" y="4971826"/>
            <a:ext cx="6332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8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7BD7-0AC7-BC4D-8C7A-F27B855C7238}"/>
              </a:ext>
            </a:extLst>
          </p:cNvPr>
          <p:cNvSpPr>
            <a:spLocks noGrp="1"/>
          </p:cNvSpPr>
          <p:nvPr>
            <p:ph type="title"/>
          </p:nvPr>
        </p:nvSpPr>
        <p:spPr>
          <a:xfrm>
            <a:off x="933916" y="467510"/>
            <a:ext cx="5029200" cy="1371600"/>
          </a:xfrm>
        </p:spPr>
        <p:txBody>
          <a:bodyPr/>
          <a:lstStyle/>
          <a:p>
            <a:pPr algn="ctr"/>
            <a:r>
              <a:rPr lang="en-US" u="sng" dirty="0">
                <a:latin typeface="Maiandra GD" panose="020E0502030308020204" pitchFamily="34" charset="77"/>
              </a:rPr>
              <a:t>Reading</a:t>
            </a:r>
          </a:p>
        </p:txBody>
      </p:sp>
      <p:sp>
        <p:nvSpPr>
          <p:cNvPr id="3" name="Content Placeholder 2">
            <a:extLst>
              <a:ext uri="{FF2B5EF4-FFF2-40B4-BE49-F238E27FC236}">
                <a16:creationId xmlns:a16="http://schemas.microsoft.com/office/drawing/2014/main" id="{67356995-EC3A-8143-B33C-62C82DB666EE}"/>
              </a:ext>
            </a:extLst>
          </p:cNvPr>
          <p:cNvSpPr>
            <a:spLocks noGrp="1"/>
          </p:cNvSpPr>
          <p:nvPr>
            <p:ph idx="1"/>
          </p:nvPr>
        </p:nvSpPr>
        <p:spPr>
          <a:xfrm>
            <a:off x="99392" y="1560444"/>
            <a:ext cx="9601199" cy="4976402"/>
          </a:xfrm>
        </p:spPr>
        <p:txBody>
          <a:bodyPr>
            <a:normAutofit fontScale="92500" lnSpcReduction="10000"/>
          </a:bodyPr>
          <a:lstStyle/>
          <a:p>
            <a:pPr lvl="3"/>
            <a:r>
              <a:rPr lang="en-US" sz="3200" dirty="0">
                <a:latin typeface="Maiandra GD" panose="020E0502030308020204" pitchFamily="34" charset="77"/>
              </a:rPr>
              <a:t>It is really important to develop reading stamina. Our expectation is, as in previous years, that the children read for at least 10 minutes every evening. We ask the children to complete the comments section with a quick summary of what they have read that day.</a:t>
            </a:r>
          </a:p>
          <a:p>
            <a:pPr lvl="3"/>
            <a:r>
              <a:rPr lang="en-US" sz="3200" dirty="0">
                <a:latin typeface="Maiandra GD" panose="020E0502030308020204" pitchFamily="34" charset="77"/>
              </a:rPr>
              <a:t>We encourage pupils to read challenging texts of both fiction and non-fiction and vary genres/authors.</a:t>
            </a:r>
          </a:p>
          <a:p>
            <a:pPr lvl="3"/>
            <a:r>
              <a:rPr lang="en-US" sz="3200" dirty="0">
                <a:solidFill>
                  <a:srgbClr val="FF52F5"/>
                </a:solidFill>
                <a:latin typeface="Maiandra GD" panose="020E0502030308020204" pitchFamily="34" charset="77"/>
              </a:rPr>
              <a:t>Library and link </a:t>
            </a:r>
            <a:r>
              <a:rPr lang="en-US" sz="3200" dirty="0">
                <a:latin typeface="Maiandra GD" panose="020E0502030308020204" pitchFamily="34" charset="77"/>
              </a:rPr>
              <a:t>books can be changed every day after school. Our library day is Thursday.</a:t>
            </a:r>
          </a:p>
          <a:p>
            <a:pPr marL="822960" lvl="3" indent="0">
              <a:buNone/>
            </a:pPr>
            <a:endParaRPr lang="en-US" sz="3200" dirty="0">
              <a:latin typeface="Maiandra GD" panose="020E0502030308020204" pitchFamily="34" charset="77"/>
            </a:endParaRPr>
          </a:p>
        </p:txBody>
      </p:sp>
      <p:pic>
        <p:nvPicPr>
          <p:cNvPr id="4" name="Picture 3">
            <a:extLst>
              <a:ext uri="{FF2B5EF4-FFF2-40B4-BE49-F238E27FC236}">
                <a16:creationId xmlns:a16="http://schemas.microsoft.com/office/drawing/2014/main" id="{B27F8EEB-9A47-A34B-A87C-5606704F3F2E}"/>
              </a:ext>
            </a:extLst>
          </p:cNvPr>
          <p:cNvPicPr>
            <a:picLocks noChangeAspect="1"/>
          </p:cNvPicPr>
          <p:nvPr/>
        </p:nvPicPr>
        <p:blipFill>
          <a:blip r:embed="rId2"/>
          <a:stretch>
            <a:fillRect/>
          </a:stretch>
        </p:blipFill>
        <p:spPr>
          <a:xfrm>
            <a:off x="8753546" y="188844"/>
            <a:ext cx="2977816" cy="1371600"/>
          </a:xfrm>
          <a:prstGeom prst="rect">
            <a:avLst/>
          </a:prstGeom>
        </p:spPr>
      </p:pic>
    </p:spTree>
    <p:extLst>
      <p:ext uri="{BB962C8B-B14F-4D97-AF65-F5344CB8AC3E}">
        <p14:creationId xmlns:p14="http://schemas.microsoft.com/office/powerpoint/2010/main" val="261991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E84E-748C-D740-8F2E-A89E93BBC65B}"/>
              </a:ext>
            </a:extLst>
          </p:cNvPr>
          <p:cNvSpPr>
            <a:spLocks noGrp="1"/>
          </p:cNvSpPr>
          <p:nvPr>
            <p:ph type="title"/>
          </p:nvPr>
        </p:nvSpPr>
        <p:spPr>
          <a:xfrm>
            <a:off x="3330497" y="564535"/>
            <a:ext cx="10058400" cy="1371600"/>
          </a:xfrm>
        </p:spPr>
        <p:txBody>
          <a:bodyPr/>
          <a:lstStyle/>
          <a:p>
            <a:r>
              <a:rPr lang="en-US" u="sng" dirty="0">
                <a:latin typeface="Maiandra GD" panose="020E0502030308020204" pitchFamily="34" charset="77"/>
              </a:rPr>
              <a:t>Themes in Year 6</a:t>
            </a:r>
          </a:p>
        </p:txBody>
      </p:sp>
      <p:sp>
        <p:nvSpPr>
          <p:cNvPr id="3" name="Content Placeholder 2">
            <a:extLst>
              <a:ext uri="{FF2B5EF4-FFF2-40B4-BE49-F238E27FC236}">
                <a16:creationId xmlns:a16="http://schemas.microsoft.com/office/drawing/2014/main" id="{94B286DB-BDE3-0743-B1AE-8934625BEACD}"/>
              </a:ext>
            </a:extLst>
          </p:cNvPr>
          <p:cNvSpPr>
            <a:spLocks noGrp="1"/>
          </p:cNvSpPr>
          <p:nvPr>
            <p:ph idx="1"/>
          </p:nvPr>
        </p:nvSpPr>
        <p:spPr>
          <a:xfrm>
            <a:off x="457200" y="2103120"/>
            <a:ext cx="10668000" cy="3931920"/>
          </a:xfrm>
        </p:spPr>
        <p:txBody>
          <a:bodyPr/>
          <a:lstStyle/>
          <a:p>
            <a:r>
              <a:rPr lang="en-US" sz="3200" dirty="0">
                <a:solidFill>
                  <a:srgbClr val="FF52F5"/>
                </a:solidFill>
                <a:latin typeface="Maiandra GD" panose="020E0502030308020204" pitchFamily="34" charset="77"/>
              </a:rPr>
              <a:t>Rivers and Coasts</a:t>
            </a:r>
            <a:r>
              <a:rPr lang="en-US" sz="3200" dirty="0">
                <a:latin typeface="Maiandra GD" panose="020E0502030308020204" pitchFamily="34" charset="77"/>
              </a:rPr>
              <a:t>			-	Physical Geography</a:t>
            </a:r>
          </a:p>
          <a:p>
            <a:r>
              <a:rPr lang="en-US" sz="3200" dirty="0">
                <a:solidFill>
                  <a:srgbClr val="FF52F5"/>
                </a:solidFill>
                <a:latin typeface="Maiandra GD" panose="020E0502030308020204" pitchFamily="34" charset="77"/>
              </a:rPr>
              <a:t>Raiders of the Lost Maya </a:t>
            </a:r>
            <a:r>
              <a:rPr lang="en-US" sz="3200" dirty="0">
                <a:latin typeface="Maiandra GD" panose="020E0502030308020204" pitchFamily="34" charset="77"/>
              </a:rPr>
              <a:t>	-	Ancient Civilizations</a:t>
            </a:r>
          </a:p>
          <a:p>
            <a:r>
              <a:rPr lang="en-US" sz="3200" dirty="0">
                <a:solidFill>
                  <a:srgbClr val="FF52F5"/>
                </a:solidFill>
                <a:latin typeface="Maiandra GD" panose="020E0502030308020204" pitchFamily="34" charset="77"/>
              </a:rPr>
              <a:t>Revolutions</a:t>
            </a:r>
            <a:r>
              <a:rPr lang="en-US" sz="3200" dirty="0">
                <a:latin typeface="Maiandra GD" panose="020E0502030308020204" pitchFamily="34" charset="77"/>
              </a:rPr>
              <a:t>				- 	Local history study of 							the 	Victorian era </a:t>
            </a:r>
            <a:r>
              <a:rPr lang="en-US" dirty="0">
                <a:latin typeface="Maiandra GD" panose="020E0502030308020204" pitchFamily="34" charset="77"/>
              </a:rPr>
              <a:t>	</a:t>
            </a:r>
          </a:p>
        </p:txBody>
      </p:sp>
      <p:pic>
        <p:nvPicPr>
          <p:cNvPr id="4" name="Picture 3">
            <a:extLst>
              <a:ext uri="{FF2B5EF4-FFF2-40B4-BE49-F238E27FC236}">
                <a16:creationId xmlns:a16="http://schemas.microsoft.com/office/drawing/2014/main" id="{1F3F544D-F6B1-084B-AFCB-ACA9C55262A8}"/>
              </a:ext>
            </a:extLst>
          </p:cNvPr>
          <p:cNvPicPr>
            <a:picLocks noChangeAspect="1"/>
          </p:cNvPicPr>
          <p:nvPr/>
        </p:nvPicPr>
        <p:blipFill>
          <a:blip r:embed="rId2"/>
          <a:stretch>
            <a:fillRect/>
          </a:stretch>
        </p:blipFill>
        <p:spPr>
          <a:xfrm>
            <a:off x="1066800" y="4515165"/>
            <a:ext cx="1686859" cy="1686859"/>
          </a:xfrm>
          <a:prstGeom prst="rect">
            <a:avLst/>
          </a:prstGeom>
        </p:spPr>
      </p:pic>
      <p:pic>
        <p:nvPicPr>
          <p:cNvPr id="5" name="Picture 4">
            <a:extLst>
              <a:ext uri="{FF2B5EF4-FFF2-40B4-BE49-F238E27FC236}">
                <a16:creationId xmlns:a16="http://schemas.microsoft.com/office/drawing/2014/main" id="{66D7A8C2-67B0-BA40-9C7D-7DD830E039FD}"/>
              </a:ext>
            </a:extLst>
          </p:cNvPr>
          <p:cNvPicPr>
            <a:picLocks noChangeAspect="1"/>
          </p:cNvPicPr>
          <p:nvPr/>
        </p:nvPicPr>
        <p:blipFill>
          <a:blip r:embed="rId3"/>
          <a:stretch>
            <a:fillRect/>
          </a:stretch>
        </p:blipFill>
        <p:spPr>
          <a:xfrm>
            <a:off x="4914900" y="4515165"/>
            <a:ext cx="2558094" cy="1686859"/>
          </a:xfrm>
          <a:prstGeom prst="rect">
            <a:avLst/>
          </a:prstGeom>
        </p:spPr>
      </p:pic>
      <p:pic>
        <p:nvPicPr>
          <p:cNvPr id="6" name="Picture 5">
            <a:extLst>
              <a:ext uri="{FF2B5EF4-FFF2-40B4-BE49-F238E27FC236}">
                <a16:creationId xmlns:a16="http://schemas.microsoft.com/office/drawing/2014/main" id="{BCE29D26-5FA8-C844-A21D-2656C4526291}"/>
              </a:ext>
            </a:extLst>
          </p:cNvPr>
          <p:cNvPicPr>
            <a:picLocks noChangeAspect="1"/>
          </p:cNvPicPr>
          <p:nvPr/>
        </p:nvPicPr>
        <p:blipFill>
          <a:blip r:embed="rId4"/>
          <a:stretch>
            <a:fillRect/>
          </a:stretch>
        </p:blipFill>
        <p:spPr>
          <a:xfrm>
            <a:off x="8834344" y="4371787"/>
            <a:ext cx="2290856" cy="1832685"/>
          </a:xfrm>
          <a:prstGeom prst="rect">
            <a:avLst/>
          </a:prstGeom>
        </p:spPr>
      </p:pic>
    </p:spTree>
    <p:extLst>
      <p:ext uri="{BB962C8B-B14F-4D97-AF65-F5344CB8AC3E}">
        <p14:creationId xmlns:p14="http://schemas.microsoft.com/office/powerpoint/2010/main" val="425269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7BD7-0AC7-BC4D-8C7A-F27B855C7238}"/>
              </a:ext>
            </a:extLst>
          </p:cNvPr>
          <p:cNvSpPr>
            <a:spLocks noGrp="1"/>
          </p:cNvSpPr>
          <p:nvPr>
            <p:ph type="title"/>
          </p:nvPr>
        </p:nvSpPr>
        <p:spPr/>
        <p:txBody>
          <a:bodyPr/>
          <a:lstStyle/>
          <a:p>
            <a:pPr algn="ctr"/>
            <a:r>
              <a:rPr lang="en-US" u="sng" dirty="0">
                <a:latin typeface="Maiandra GD" panose="020E0502030308020204" pitchFamily="34" charset="77"/>
              </a:rPr>
              <a:t>Science and DT</a:t>
            </a:r>
          </a:p>
        </p:txBody>
      </p:sp>
      <p:sp>
        <p:nvSpPr>
          <p:cNvPr id="3" name="Content Placeholder 2">
            <a:extLst>
              <a:ext uri="{FF2B5EF4-FFF2-40B4-BE49-F238E27FC236}">
                <a16:creationId xmlns:a16="http://schemas.microsoft.com/office/drawing/2014/main" id="{67356995-EC3A-8143-B33C-62C82DB666EE}"/>
              </a:ext>
            </a:extLst>
          </p:cNvPr>
          <p:cNvSpPr>
            <a:spLocks noGrp="1"/>
          </p:cNvSpPr>
          <p:nvPr>
            <p:ph idx="1"/>
          </p:nvPr>
        </p:nvSpPr>
        <p:spPr>
          <a:xfrm>
            <a:off x="568754" y="2254431"/>
            <a:ext cx="5527246" cy="3931920"/>
          </a:xfrm>
          <a:ln>
            <a:solidFill>
              <a:srgbClr val="FF52F5"/>
            </a:solidFill>
          </a:ln>
        </p:spPr>
        <p:txBody>
          <a:bodyPr>
            <a:normAutofit fontScale="92500" lnSpcReduction="20000"/>
          </a:bodyPr>
          <a:lstStyle/>
          <a:p>
            <a:pPr lvl="3"/>
            <a:r>
              <a:rPr lang="en-US" sz="3200" dirty="0">
                <a:solidFill>
                  <a:srgbClr val="FF52F5"/>
                </a:solidFill>
                <a:latin typeface="Maiandra GD" panose="020E0502030308020204" pitchFamily="34" charset="77"/>
              </a:rPr>
              <a:t>Animals and Humans </a:t>
            </a:r>
            <a:r>
              <a:rPr lang="en-US" sz="3200" dirty="0">
                <a:latin typeface="Maiandra GD" panose="020E0502030308020204" pitchFamily="34" charset="77"/>
              </a:rPr>
              <a:t>- The Heart and Circulatory system</a:t>
            </a:r>
          </a:p>
          <a:p>
            <a:pPr lvl="3"/>
            <a:r>
              <a:rPr lang="en-US" sz="3200" dirty="0">
                <a:solidFill>
                  <a:srgbClr val="FF52F5"/>
                </a:solidFill>
                <a:latin typeface="Maiandra GD" panose="020E0502030308020204" pitchFamily="34" charset="77"/>
              </a:rPr>
              <a:t>Electricity</a:t>
            </a:r>
          </a:p>
          <a:p>
            <a:pPr lvl="3"/>
            <a:r>
              <a:rPr lang="en-US" sz="3200" dirty="0">
                <a:solidFill>
                  <a:srgbClr val="FF52F5"/>
                </a:solidFill>
                <a:latin typeface="Maiandra GD" panose="020E0502030308020204" pitchFamily="34" charset="77"/>
              </a:rPr>
              <a:t>Light</a:t>
            </a:r>
          </a:p>
          <a:p>
            <a:pPr lvl="3"/>
            <a:r>
              <a:rPr lang="en-US" sz="3200" dirty="0">
                <a:solidFill>
                  <a:srgbClr val="FF52F5"/>
                </a:solidFill>
                <a:latin typeface="Maiandra GD" panose="020E0502030308020204" pitchFamily="34" charset="77"/>
              </a:rPr>
              <a:t>Living Things and their Habitats </a:t>
            </a:r>
            <a:r>
              <a:rPr lang="en-US" sz="3200" dirty="0">
                <a:latin typeface="Maiandra GD" panose="020E0502030308020204" pitchFamily="34" charset="77"/>
              </a:rPr>
              <a:t>(taught in Forest School)</a:t>
            </a:r>
          </a:p>
          <a:p>
            <a:pPr lvl="3"/>
            <a:r>
              <a:rPr lang="en-US" sz="3200" dirty="0">
                <a:solidFill>
                  <a:srgbClr val="FF52F5"/>
                </a:solidFill>
                <a:latin typeface="Maiandra GD" panose="020E0502030308020204" pitchFamily="34" charset="77"/>
              </a:rPr>
              <a:t>Inheritance and Evolution</a:t>
            </a:r>
            <a:endParaRPr lang="en-US" sz="3200" dirty="0">
              <a:latin typeface="Maiandra GD" panose="020E0502030308020204" pitchFamily="34" charset="77"/>
            </a:endParaRPr>
          </a:p>
          <a:p>
            <a:pPr lvl="3"/>
            <a:endParaRPr lang="en-US" sz="3200" dirty="0">
              <a:latin typeface="Maiandra GD" panose="020E0502030308020204" pitchFamily="34" charset="77"/>
            </a:endParaRPr>
          </a:p>
        </p:txBody>
      </p:sp>
      <p:sp>
        <p:nvSpPr>
          <p:cNvPr id="5" name="Content Placeholder 2">
            <a:extLst>
              <a:ext uri="{FF2B5EF4-FFF2-40B4-BE49-F238E27FC236}">
                <a16:creationId xmlns:a16="http://schemas.microsoft.com/office/drawing/2014/main" id="{9BD5C633-1486-2443-8FA5-D7DD978B2C0B}"/>
              </a:ext>
            </a:extLst>
          </p:cNvPr>
          <p:cNvSpPr txBox="1">
            <a:spLocks/>
          </p:cNvSpPr>
          <p:nvPr/>
        </p:nvSpPr>
        <p:spPr>
          <a:xfrm>
            <a:off x="6604000" y="2254431"/>
            <a:ext cx="5029200" cy="3931920"/>
          </a:xfrm>
          <a:prstGeom prst="rect">
            <a:avLst/>
          </a:prstGeom>
          <a:ln>
            <a:solidFill>
              <a:srgbClr val="FF52F5"/>
            </a:solidFill>
          </a:ln>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3"/>
            <a:r>
              <a:rPr lang="en-US" sz="3200" dirty="0">
                <a:solidFill>
                  <a:srgbClr val="FF52F5"/>
                </a:solidFill>
                <a:latin typeface="Maiandra GD" panose="020E0502030308020204" pitchFamily="34" charset="77"/>
              </a:rPr>
              <a:t>Sewing </a:t>
            </a:r>
            <a:r>
              <a:rPr lang="en-US" sz="3200" dirty="0">
                <a:latin typeface="Maiandra GD" panose="020E0502030308020204" pitchFamily="34" charset="77"/>
              </a:rPr>
              <a:t>– Christmas themed puppet</a:t>
            </a:r>
            <a:endParaRPr lang="en-US" sz="3200" dirty="0">
              <a:solidFill>
                <a:srgbClr val="FF52F5"/>
              </a:solidFill>
              <a:latin typeface="Maiandra GD" panose="020E0502030308020204" pitchFamily="34" charset="77"/>
            </a:endParaRPr>
          </a:p>
          <a:p>
            <a:pPr lvl="3"/>
            <a:r>
              <a:rPr lang="en-US" sz="3200" dirty="0">
                <a:solidFill>
                  <a:srgbClr val="FF52F5"/>
                </a:solidFill>
                <a:latin typeface="Maiandra GD" panose="020E0502030308020204" pitchFamily="34" charset="77"/>
              </a:rPr>
              <a:t>Food technology – </a:t>
            </a:r>
            <a:r>
              <a:rPr lang="en-US" sz="3200" dirty="0">
                <a:latin typeface="Maiandra GD" panose="020E0502030308020204" pitchFamily="34" charset="77"/>
              </a:rPr>
              <a:t>Maya flatbreads</a:t>
            </a:r>
          </a:p>
          <a:p>
            <a:pPr lvl="3"/>
            <a:r>
              <a:rPr lang="en-US" sz="3200" dirty="0" err="1">
                <a:solidFill>
                  <a:srgbClr val="FF52F5"/>
                </a:solidFill>
                <a:latin typeface="Maiandra GD" panose="020E0502030308020204" pitchFamily="34" charset="77"/>
              </a:rPr>
              <a:t>Motorised</a:t>
            </a:r>
            <a:r>
              <a:rPr lang="en-US" sz="3200" dirty="0">
                <a:solidFill>
                  <a:srgbClr val="FF52F5"/>
                </a:solidFill>
                <a:latin typeface="Maiandra GD" panose="020E0502030308020204" pitchFamily="34" charset="77"/>
              </a:rPr>
              <a:t> vehicle  </a:t>
            </a:r>
            <a:endParaRPr lang="en-US" sz="3200" dirty="0">
              <a:latin typeface="Maiandra GD" panose="020E0502030308020204" pitchFamily="34" charset="77"/>
            </a:endParaRPr>
          </a:p>
          <a:p>
            <a:pPr lvl="3"/>
            <a:endParaRPr lang="en-US" sz="3200" dirty="0">
              <a:latin typeface="Maiandra GD" panose="020E0502030308020204" pitchFamily="34" charset="77"/>
            </a:endParaRPr>
          </a:p>
        </p:txBody>
      </p:sp>
      <p:pic>
        <p:nvPicPr>
          <p:cNvPr id="4" name="Picture 3">
            <a:extLst>
              <a:ext uri="{FF2B5EF4-FFF2-40B4-BE49-F238E27FC236}">
                <a16:creationId xmlns:a16="http://schemas.microsoft.com/office/drawing/2014/main" id="{9739D728-E5CE-3543-85F4-EAB047CCA4CB}"/>
              </a:ext>
            </a:extLst>
          </p:cNvPr>
          <p:cNvPicPr>
            <a:picLocks noChangeAspect="1"/>
          </p:cNvPicPr>
          <p:nvPr/>
        </p:nvPicPr>
        <p:blipFill>
          <a:blip r:embed="rId2"/>
          <a:stretch>
            <a:fillRect/>
          </a:stretch>
        </p:blipFill>
        <p:spPr>
          <a:xfrm>
            <a:off x="568753" y="596866"/>
            <a:ext cx="2317881" cy="1181086"/>
          </a:xfrm>
          <a:prstGeom prst="rect">
            <a:avLst/>
          </a:prstGeom>
        </p:spPr>
      </p:pic>
      <p:pic>
        <p:nvPicPr>
          <p:cNvPr id="6" name="Picture 5">
            <a:extLst>
              <a:ext uri="{FF2B5EF4-FFF2-40B4-BE49-F238E27FC236}">
                <a16:creationId xmlns:a16="http://schemas.microsoft.com/office/drawing/2014/main" id="{A9B7F850-8C03-AE4E-B575-5C57DF22A713}"/>
              </a:ext>
            </a:extLst>
          </p:cNvPr>
          <p:cNvPicPr>
            <a:picLocks noChangeAspect="1"/>
          </p:cNvPicPr>
          <p:nvPr/>
        </p:nvPicPr>
        <p:blipFill>
          <a:blip r:embed="rId3"/>
          <a:stretch>
            <a:fillRect/>
          </a:stretch>
        </p:blipFill>
        <p:spPr>
          <a:xfrm>
            <a:off x="9558311" y="596866"/>
            <a:ext cx="2064936" cy="1371600"/>
          </a:xfrm>
          <a:prstGeom prst="rect">
            <a:avLst/>
          </a:prstGeom>
        </p:spPr>
      </p:pic>
    </p:spTree>
    <p:extLst>
      <p:ext uri="{BB962C8B-B14F-4D97-AF65-F5344CB8AC3E}">
        <p14:creationId xmlns:p14="http://schemas.microsoft.com/office/powerpoint/2010/main" val="72794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7BD7-0AC7-BC4D-8C7A-F27B855C7238}"/>
              </a:ext>
            </a:extLst>
          </p:cNvPr>
          <p:cNvSpPr>
            <a:spLocks noGrp="1"/>
          </p:cNvSpPr>
          <p:nvPr>
            <p:ph type="title"/>
          </p:nvPr>
        </p:nvSpPr>
        <p:spPr/>
        <p:txBody>
          <a:bodyPr>
            <a:normAutofit/>
          </a:bodyPr>
          <a:lstStyle/>
          <a:p>
            <a:pPr algn="ctr"/>
            <a:r>
              <a:rPr lang="en-US" u="sng" dirty="0">
                <a:latin typeface="Maiandra GD" panose="020E0502030308020204" pitchFamily="34" charset="77"/>
              </a:rPr>
              <a:t>ICT and PE</a:t>
            </a:r>
          </a:p>
        </p:txBody>
      </p:sp>
      <p:sp>
        <p:nvSpPr>
          <p:cNvPr id="3" name="Content Placeholder 2">
            <a:extLst>
              <a:ext uri="{FF2B5EF4-FFF2-40B4-BE49-F238E27FC236}">
                <a16:creationId xmlns:a16="http://schemas.microsoft.com/office/drawing/2014/main" id="{67356995-EC3A-8143-B33C-62C82DB666EE}"/>
              </a:ext>
            </a:extLst>
          </p:cNvPr>
          <p:cNvSpPr>
            <a:spLocks noGrp="1"/>
          </p:cNvSpPr>
          <p:nvPr>
            <p:ph idx="1"/>
          </p:nvPr>
        </p:nvSpPr>
        <p:spPr>
          <a:xfrm>
            <a:off x="568754" y="2254431"/>
            <a:ext cx="5527246" cy="3931920"/>
          </a:xfrm>
          <a:ln>
            <a:solidFill>
              <a:srgbClr val="FF52F5"/>
            </a:solidFill>
          </a:ln>
        </p:spPr>
        <p:txBody>
          <a:bodyPr>
            <a:normAutofit/>
          </a:bodyPr>
          <a:lstStyle/>
          <a:p>
            <a:pPr lvl="3"/>
            <a:r>
              <a:rPr lang="en-US" sz="3200" dirty="0">
                <a:solidFill>
                  <a:srgbClr val="FF52F5"/>
                </a:solidFill>
                <a:latin typeface="Maiandra GD" panose="020E0502030308020204" pitchFamily="34" charset="77"/>
              </a:rPr>
              <a:t>World Wide Web</a:t>
            </a:r>
          </a:p>
          <a:p>
            <a:pPr lvl="3"/>
            <a:r>
              <a:rPr lang="en-US" sz="3200" dirty="0">
                <a:solidFill>
                  <a:srgbClr val="FF52F5"/>
                </a:solidFill>
                <a:latin typeface="Maiandra GD" panose="020E0502030308020204" pitchFamily="34" charset="77"/>
              </a:rPr>
              <a:t>PowerPoint vs Prezi</a:t>
            </a:r>
          </a:p>
          <a:p>
            <a:pPr lvl="3"/>
            <a:r>
              <a:rPr lang="en-US" sz="3200" dirty="0">
                <a:solidFill>
                  <a:srgbClr val="FF52F5"/>
                </a:solidFill>
                <a:latin typeface="Maiandra GD" panose="020E0502030308020204" pitchFamily="34" charset="77"/>
              </a:rPr>
              <a:t>Excel</a:t>
            </a:r>
          </a:p>
          <a:p>
            <a:pPr lvl="3"/>
            <a:r>
              <a:rPr lang="en-US" sz="3200" dirty="0">
                <a:solidFill>
                  <a:srgbClr val="FF52F5"/>
                </a:solidFill>
                <a:latin typeface="Maiandra GD" panose="020E0502030308020204" pitchFamily="34" charset="77"/>
              </a:rPr>
              <a:t>Green Screen</a:t>
            </a:r>
          </a:p>
          <a:p>
            <a:pPr lvl="3"/>
            <a:r>
              <a:rPr lang="en-US" sz="3200" dirty="0">
                <a:solidFill>
                  <a:srgbClr val="FF52F5"/>
                </a:solidFill>
                <a:latin typeface="Maiandra GD" panose="020E0502030308020204" pitchFamily="34" charset="77"/>
              </a:rPr>
              <a:t>Coding</a:t>
            </a:r>
          </a:p>
        </p:txBody>
      </p:sp>
      <p:sp>
        <p:nvSpPr>
          <p:cNvPr id="5" name="Content Placeholder 2">
            <a:extLst>
              <a:ext uri="{FF2B5EF4-FFF2-40B4-BE49-F238E27FC236}">
                <a16:creationId xmlns:a16="http://schemas.microsoft.com/office/drawing/2014/main" id="{9BD5C633-1486-2443-8FA5-D7DD978B2C0B}"/>
              </a:ext>
            </a:extLst>
          </p:cNvPr>
          <p:cNvSpPr txBox="1">
            <a:spLocks/>
          </p:cNvSpPr>
          <p:nvPr/>
        </p:nvSpPr>
        <p:spPr>
          <a:xfrm>
            <a:off x="6604000" y="2254431"/>
            <a:ext cx="5029200" cy="3931920"/>
          </a:xfrm>
          <a:prstGeom prst="rect">
            <a:avLst/>
          </a:prstGeom>
          <a:ln>
            <a:solidFill>
              <a:srgbClr val="FF52F5"/>
            </a:solidFill>
          </a:ln>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lvl="3"/>
            <a:r>
              <a:rPr lang="en-US" sz="3200" dirty="0">
                <a:solidFill>
                  <a:srgbClr val="FF52F5"/>
                </a:solidFill>
                <a:latin typeface="Maiandra GD" panose="020E0502030308020204" pitchFamily="34" charset="77"/>
              </a:rPr>
              <a:t>OAA</a:t>
            </a:r>
          </a:p>
          <a:p>
            <a:pPr lvl="3"/>
            <a:r>
              <a:rPr lang="en-US" sz="3200" dirty="0">
                <a:solidFill>
                  <a:srgbClr val="FF52F5"/>
                </a:solidFill>
                <a:latin typeface="Maiandra GD" panose="020E0502030308020204" pitchFamily="34" charset="77"/>
              </a:rPr>
              <a:t>Dance</a:t>
            </a:r>
          </a:p>
          <a:p>
            <a:pPr lvl="3"/>
            <a:r>
              <a:rPr lang="en-US" sz="3200" dirty="0">
                <a:solidFill>
                  <a:srgbClr val="FF52F5"/>
                </a:solidFill>
                <a:latin typeface="Maiandra GD" panose="020E0502030308020204" pitchFamily="34" charset="77"/>
              </a:rPr>
              <a:t>Gymnastics</a:t>
            </a:r>
          </a:p>
          <a:p>
            <a:pPr lvl="3"/>
            <a:r>
              <a:rPr lang="en-US" sz="3200" dirty="0" err="1">
                <a:solidFill>
                  <a:srgbClr val="FF52F5"/>
                </a:solidFill>
                <a:latin typeface="Maiandra GD" panose="020E0502030308020204" pitchFamily="34" charset="77"/>
              </a:rPr>
              <a:t>Rounders</a:t>
            </a:r>
            <a:endParaRPr lang="en-US" sz="3200" dirty="0">
              <a:solidFill>
                <a:srgbClr val="FF52F5"/>
              </a:solidFill>
              <a:latin typeface="Maiandra GD" panose="020E0502030308020204" pitchFamily="34" charset="77"/>
            </a:endParaRPr>
          </a:p>
          <a:p>
            <a:pPr marL="822960" lvl="3" indent="0">
              <a:buNone/>
            </a:pPr>
            <a:endParaRPr lang="en-US" sz="3200" dirty="0">
              <a:solidFill>
                <a:srgbClr val="FF52F5"/>
              </a:solidFill>
              <a:latin typeface="Maiandra GD" panose="020E0502030308020204" pitchFamily="34" charset="77"/>
            </a:endParaRPr>
          </a:p>
          <a:p>
            <a:pPr lvl="3"/>
            <a:endParaRPr lang="en-US" sz="3200" dirty="0">
              <a:latin typeface="Maiandra GD" panose="020E0502030308020204" pitchFamily="34" charset="77"/>
            </a:endParaRPr>
          </a:p>
        </p:txBody>
      </p:sp>
    </p:spTree>
    <p:extLst>
      <p:ext uri="{BB962C8B-B14F-4D97-AF65-F5344CB8AC3E}">
        <p14:creationId xmlns:p14="http://schemas.microsoft.com/office/powerpoint/2010/main" val="469955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1313</TotalTime>
  <Words>1124</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Century Gothic</vt:lpstr>
      <vt:lpstr>Courier New</vt:lpstr>
      <vt:lpstr>Garamond</vt:lpstr>
      <vt:lpstr>Maiandra GD</vt:lpstr>
      <vt:lpstr>Savon</vt:lpstr>
      <vt:lpstr>Welcome to year 6</vt:lpstr>
      <vt:lpstr>Meet the Year 6 Team…</vt:lpstr>
      <vt:lpstr>PowerPoint Presentation</vt:lpstr>
      <vt:lpstr>PowerPoint Presentation</vt:lpstr>
      <vt:lpstr>PPA – Wednesday morning</vt:lpstr>
      <vt:lpstr>Reading</vt:lpstr>
      <vt:lpstr>Themes in Year 6</vt:lpstr>
      <vt:lpstr>Science and DT</vt:lpstr>
      <vt:lpstr>ICT and PE</vt:lpstr>
      <vt:lpstr>Personal , Social and Health Education (PSHE)</vt:lpstr>
      <vt:lpstr>Harmony values</vt:lpstr>
      <vt:lpstr>Independence</vt:lpstr>
      <vt:lpstr>Homework</vt:lpstr>
      <vt:lpstr>Homework support</vt:lpstr>
      <vt:lpstr>Dates</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Wayne Tigwell</dc:creator>
  <cp:lastModifiedBy>Katie Elliot-Smith</cp:lastModifiedBy>
  <cp:revision>65</cp:revision>
  <dcterms:created xsi:type="dcterms:W3CDTF">2019-08-07T07:41:27Z</dcterms:created>
  <dcterms:modified xsi:type="dcterms:W3CDTF">2025-09-19T16:07:40Z</dcterms:modified>
</cp:coreProperties>
</file>