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sldIdLst>
    <p:sldId id="256" r:id="rId2"/>
    <p:sldId id="257" r:id="rId3"/>
    <p:sldId id="258" r:id="rId4"/>
    <p:sldId id="260" r:id="rId5"/>
    <p:sldId id="261" r:id="rId6"/>
    <p:sldId id="262" r:id="rId7"/>
    <p:sldId id="267" r:id="rId8"/>
    <p:sldId id="263" r:id="rId9"/>
    <p:sldId id="265" r:id="rId10"/>
    <p:sldId id="266" r:id="rId11"/>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Lang" initials="EL" lastIdx="5" clrIdx="0">
    <p:extLst>
      <p:ext uri="{19B8F6BF-5375-455C-9EA6-DF929625EA0E}">
        <p15:presenceInfo xmlns:p15="http://schemas.microsoft.com/office/powerpoint/2012/main" userId="S::ed@hopscotchconsulting.co.uk::a947666a-58bb-474d-8f2b-3db70a97b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431"/>
    <a:srgbClr val="245533"/>
    <a:srgbClr val="221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8"/>
    <p:restoredTop sz="66388" autoAdjust="0"/>
  </p:normalViewPr>
  <p:slideViewPr>
    <p:cSldViewPr snapToGrid="0" snapToObjects="1">
      <p:cViewPr varScale="1">
        <p:scale>
          <a:sx n="48" d="100"/>
          <a:sy n="48" d="100"/>
        </p:scale>
        <p:origin x="179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EF9D-1236-A04B-A89F-A65A4D6C3568}" type="datetimeFigureOut">
              <a:rPr lang="en-US" smtClean="0"/>
              <a:pPr/>
              <a:t>6/30/2020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47EE1-7191-5B41-BA2E-205D774F2678}" type="slidenum">
              <a:rPr lang="en-US" smtClean="0"/>
              <a:pPr/>
              <a:t>‹#›</a:t>
            </a:fld>
            <a:endParaRPr lang="en-US"/>
          </a:p>
        </p:txBody>
      </p:sp>
    </p:spTree>
    <p:extLst>
      <p:ext uri="{BB962C8B-B14F-4D97-AF65-F5344CB8AC3E}">
        <p14:creationId xmlns:p14="http://schemas.microsoft.com/office/powerpoint/2010/main" val="341499083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Covering about 70% of the earth’s surface, our seas supply half the oxygen we breathe</a:t>
            </a:r>
            <a:r>
              <a:rPr lang="en-GB" sz="900" kern="1200" dirty="0">
                <a:solidFill>
                  <a:schemeClr val="tx1"/>
                </a:solidFill>
                <a:effectLst/>
                <a:latin typeface="+mn-lt"/>
                <a:ea typeface="+mn-ea"/>
                <a:cs typeface="+mn-cs"/>
              </a:rPr>
              <a:t> </a:t>
            </a:r>
            <a:r>
              <a:rPr lang="en-US" sz="900" kern="1200" dirty="0">
                <a:solidFill>
                  <a:schemeClr val="tx1"/>
                </a:solidFill>
                <a:effectLst/>
                <a:latin typeface="+mn-lt"/>
                <a:ea typeface="+mn-ea"/>
                <a:cs typeface="+mn-cs"/>
              </a:rPr>
              <a:t>and provide food and livelihoods for more than a billion people. </a:t>
            </a:r>
            <a:r>
              <a:rPr lang="en-GB" sz="900" kern="1200" dirty="0">
                <a:solidFill>
                  <a:schemeClr val="tx1"/>
                </a:solidFill>
                <a:effectLst/>
                <a:latin typeface="+mn-lt"/>
                <a:ea typeface="+mn-ea"/>
                <a:cs typeface="+mn-cs"/>
              </a:rPr>
              <a:t>They are also home to a wondrous array of wild species, from tiny plankton to the biggest creature that’s ever existed – the blue whale. </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1</a:t>
            </a:fld>
            <a:endParaRPr lang="en-US"/>
          </a:p>
        </p:txBody>
      </p:sp>
    </p:spTree>
    <p:extLst>
      <p:ext uri="{BB962C8B-B14F-4D97-AF65-F5344CB8AC3E}">
        <p14:creationId xmlns:p14="http://schemas.microsoft.com/office/powerpoint/2010/main" val="294487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Visit </a:t>
            </a:r>
            <a:r>
              <a:rPr lang="en-GB" dirty="0" err="1"/>
              <a:t>www.ourplanet.com</a:t>
            </a:r>
            <a:r>
              <a:rPr lang="en-GB" dirty="0"/>
              <a:t> for more information, classroom resources and a wealth of free videos.</a:t>
            </a:r>
          </a:p>
        </p:txBody>
      </p:sp>
      <p:sp>
        <p:nvSpPr>
          <p:cNvPr id="4" name="Slide Number Placeholder 3"/>
          <p:cNvSpPr>
            <a:spLocks noGrp="1"/>
          </p:cNvSpPr>
          <p:nvPr>
            <p:ph type="sldNum" sz="quarter" idx="5"/>
          </p:nvPr>
        </p:nvSpPr>
        <p:spPr/>
        <p:txBody>
          <a:bodyPr/>
          <a:lstStyle/>
          <a:p>
            <a:fld id="{EE547EE1-7191-5B41-BA2E-205D774F2678}" type="slidenum">
              <a:rPr lang="en-US" smtClean="0"/>
              <a:pPr/>
              <a:t>10</a:t>
            </a:fld>
            <a:endParaRPr lang="en-US"/>
          </a:p>
        </p:txBody>
      </p:sp>
    </p:spTree>
    <p:extLst>
      <p:ext uri="{BB962C8B-B14F-4D97-AF65-F5344CB8AC3E}">
        <p14:creationId xmlns:p14="http://schemas.microsoft.com/office/powerpoint/2010/main" val="180453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Indicate coastal seas and high seas (oceans) on the world map.</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2</a:t>
            </a:fld>
            <a:endParaRPr lang="en-US"/>
          </a:p>
        </p:txBody>
      </p:sp>
    </p:spTree>
    <p:extLst>
      <p:ext uri="{BB962C8B-B14F-4D97-AF65-F5344CB8AC3E}">
        <p14:creationId xmlns:p14="http://schemas.microsoft.com/office/powerpoint/2010/main" val="237255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Although they make up only 10% of the ocean, the shallow waters of coastal seas are home to 90% of all marine species. Here sunlight reaches the sea floor and plants can grow. These provide food for animals, protection from predators and a safe place for animals to breed and raise their young.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The coastal seas are made up of many different ecosystems including coral reefs, river estuaries, rock pools, salt marshes, mangrove forests and fields of underwater sea grasses.</a:t>
            </a:r>
          </a:p>
          <a:p>
            <a:endParaRPr lang="en-GB" sz="900" kern="1200" dirty="0">
              <a:solidFill>
                <a:schemeClr val="tx1"/>
              </a:solidFill>
              <a:effectLst/>
              <a:latin typeface="+mn-lt"/>
              <a:ea typeface="+mn-ea"/>
              <a:cs typeface="+mn-cs"/>
            </a:endParaRPr>
          </a:p>
          <a:p>
            <a:r>
              <a:rPr lang="en-US" dirty="0" smtClean="0"/>
              <a:t>Click</a:t>
            </a:r>
            <a:r>
              <a:rPr lang="en-US" baseline="0" dirty="0" smtClean="0"/>
              <a:t> to watch </a:t>
            </a:r>
            <a:r>
              <a:rPr lang="en-US" baseline="0" dirty="0" err="1" smtClean="0"/>
              <a:t>i</a:t>
            </a:r>
            <a:r>
              <a:rPr lang="en-GB" sz="900" b="0" i="0" kern="1200" dirty="0" err="1" smtClean="0">
                <a:solidFill>
                  <a:schemeClr val="tx1"/>
                </a:solidFill>
                <a:latin typeface="+mn-lt"/>
                <a:ea typeface="+mn-ea"/>
                <a:cs typeface="+mn-cs"/>
              </a:rPr>
              <a:t>llustrative</a:t>
            </a:r>
            <a:r>
              <a:rPr lang="en-GB" sz="900" b="0" i="0" kern="1200" dirty="0" smtClean="0">
                <a:solidFill>
                  <a:schemeClr val="tx1"/>
                </a:solidFill>
                <a:latin typeface="+mn-lt"/>
                <a:ea typeface="+mn-ea"/>
                <a:cs typeface="+mn-cs"/>
              </a:rPr>
              <a:t> biome tour of our coastal</a:t>
            </a:r>
            <a:r>
              <a:rPr lang="en-GB" sz="900" b="0" i="0" kern="1200" baseline="0" dirty="0" smtClean="0">
                <a:solidFill>
                  <a:schemeClr val="tx1"/>
                </a:solidFill>
                <a:latin typeface="+mn-lt"/>
                <a:ea typeface="+mn-ea"/>
                <a:cs typeface="+mn-cs"/>
              </a:rPr>
              <a:t> seas</a:t>
            </a:r>
            <a:r>
              <a:rPr lang="en-GB" sz="900" b="0" i="0" kern="1200" dirty="0" smtClean="0">
                <a:solidFill>
                  <a:schemeClr val="tx1"/>
                </a:solidFill>
                <a:latin typeface="+mn-lt"/>
                <a:ea typeface="+mn-ea"/>
                <a:cs typeface="+mn-cs"/>
              </a:rPr>
              <a:t>: </a:t>
            </a:r>
            <a:r>
              <a:rPr lang="en-GB" dirty="0" smtClean="0"/>
              <a:t>https://www.ourplanet.com/en/video/biome-tour-of-our-coastal-seas</a:t>
            </a:r>
            <a:endParaRPr lang="en-US" dirty="0" smtClean="0"/>
          </a:p>
        </p:txBody>
      </p:sp>
      <p:sp>
        <p:nvSpPr>
          <p:cNvPr id="4" name="Slide Number Placeholder 3"/>
          <p:cNvSpPr>
            <a:spLocks noGrp="1"/>
          </p:cNvSpPr>
          <p:nvPr>
            <p:ph type="sldNum" sz="quarter" idx="5"/>
          </p:nvPr>
        </p:nvSpPr>
        <p:spPr/>
        <p:txBody>
          <a:bodyPr/>
          <a:lstStyle/>
          <a:p>
            <a:fld id="{EE547EE1-7191-5B41-BA2E-205D774F2678}" type="slidenum">
              <a:rPr lang="en-US" smtClean="0"/>
              <a:pPr/>
              <a:t>3</a:t>
            </a:fld>
            <a:endParaRPr lang="en-US"/>
          </a:p>
        </p:txBody>
      </p:sp>
    </p:spTree>
    <p:extLst>
      <p:ext uri="{BB962C8B-B14F-4D97-AF65-F5344CB8AC3E}">
        <p14:creationId xmlns:p14="http://schemas.microsoft.com/office/powerpoint/2010/main" val="286888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Beyond the beaches and shallow coastal waters lie the high seas, which cover more</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than 60% of our planet’s surface. This is by far the largest habitat on earth, but also one of the least understood. </a:t>
            </a:r>
            <a:endParaRPr lang="en-GB" sz="900" kern="1200" dirty="0">
              <a:solidFill>
                <a:schemeClr val="tx1"/>
              </a:solidFill>
              <a:effectLst/>
              <a:latin typeface="+mn-lt"/>
              <a:ea typeface="+mn-ea"/>
              <a:cs typeface="+mn-cs"/>
            </a:endParaRPr>
          </a:p>
          <a:p>
            <a:endParaRPr lang="en-US" sz="900" kern="1200" dirty="0" smtClean="0">
              <a:solidFill>
                <a:schemeClr val="tx1"/>
              </a:solidFill>
              <a:effectLst/>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dirty="0" smtClean="0"/>
              <a:t>Click</a:t>
            </a:r>
            <a:r>
              <a:rPr lang="en-US" baseline="0" dirty="0" smtClean="0"/>
              <a:t> to watch </a:t>
            </a:r>
            <a:r>
              <a:rPr lang="en-US" baseline="0" dirty="0" err="1" smtClean="0"/>
              <a:t>i</a:t>
            </a:r>
            <a:r>
              <a:rPr lang="en-GB" sz="900" b="0" i="0" kern="1200" dirty="0" err="1" smtClean="0">
                <a:solidFill>
                  <a:schemeClr val="tx1"/>
                </a:solidFill>
                <a:latin typeface="+mn-lt"/>
                <a:ea typeface="+mn-ea"/>
                <a:cs typeface="+mn-cs"/>
              </a:rPr>
              <a:t>llustrative</a:t>
            </a:r>
            <a:r>
              <a:rPr lang="en-GB" sz="900" b="0" i="0" kern="1200" dirty="0" smtClean="0">
                <a:solidFill>
                  <a:schemeClr val="tx1"/>
                </a:solidFill>
                <a:latin typeface="+mn-lt"/>
                <a:ea typeface="+mn-ea"/>
                <a:cs typeface="+mn-cs"/>
              </a:rPr>
              <a:t> biome tour of our high</a:t>
            </a:r>
            <a:r>
              <a:rPr lang="en-GB" sz="900" b="0" i="0" kern="1200" baseline="0" dirty="0" smtClean="0">
                <a:solidFill>
                  <a:schemeClr val="tx1"/>
                </a:solidFill>
                <a:latin typeface="+mn-lt"/>
                <a:ea typeface="+mn-ea"/>
                <a:cs typeface="+mn-cs"/>
              </a:rPr>
              <a:t> seas</a:t>
            </a:r>
            <a:r>
              <a:rPr lang="en-GB" sz="900" b="0" i="0" kern="1200" smtClean="0">
                <a:solidFill>
                  <a:schemeClr val="tx1"/>
                </a:solidFill>
                <a:latin typeface="+mn-lt"/>
                <a:ea typeface="+mn-ea"/>
                <a:cs typeface="+mn-cs"/>
              </a:rPr>
              <a:t>: </a:t>
            </a:r>
            <a:r>
              <a:rPr lang="en-GB" smtClean="0"/>
              <a:t>https://www.ourplanet.com/en/video/biome-tour-of-our-high-seas</a:t>
            </a:r>
            <a:endParaRPr lang="en-US" dirty="0" smtClean="0"/>
          </a:p>
        </p:txBody>
      </p:sp>
      <p:sp>
        <p:nvSpPr>
          <p:cNvPr id="4" name="Slide Number Placeholder 3"/>
          <p:cNvSpPr>
            <a:spLocks noGrp="1"/>
          </p:cNvSpPr>
          <p:nvPr>
            <p:ph type="sldNum" sz="quarter" idx="5"/>
          </p:nvPr>
        </p:nvSpPr>
        <p:spPr/>
        <p:txBody>
          <a:bodyPr/>
          <a:lstStyle/>
          <a:p>
            <a:fld id="{EE547EE1-7191-5B41-BA2E-205D774F2678}" type="slidenum">
              <a:rPr lang="en-US" smtClean="0"/>
              <a:pPr/>
              <a:t>4</a:t>
            </a:fld>
            <a:endParaRPr lang="en-US"/>
          </a:p>
        </p:txBody>
      </p:sp>
    </p:spTree>
    <p:extLst>
      <p:ext uri="{BB962C8B-B14F-4D97-AF65-F5344CB8AC3E}">
        <p14:creationId xmlns:p14="http://schemas.microsoft.com/office/powerpoint/2010/main" val="84843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An expanse of seemingly empty ocean may contain much more life than it appears to the naked eye. Phytoplankton are microscopic floating algae which drift on the ocean currents and support the entire food chain of the open ocean. Phytoplankton are food for zooplankton (simple water-dwelling creatures), such as krill, which are the most numerous animals on earth. These in turn provide food for many sea creatures including the biggest animal that has ever lived on the planet  – the blue whale.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Phytoplankton also produce half the oxygen in the air we breathe. </a:t>
            </a:r>
          </a:p>
        </p:txBody>
      </p:sp>
      <p:sp>
        <p:nvSpPr>
          <p:cNvPr id="4" name="Slide Number Placeholder 3"/>
          <p:cNvSpPr>
            <a:spLocks noGrp="1"/>
          </p:cNvSpPr>
          <p:nvPr>
            <p:ph type="sldNum" sz="quarter" idx="5"/>
          </p:nvPr>
        </p:nvSpPr>
        <p:spPr/>
        <p:txBody>
          <a:bodyPr/>
          <a:lstStyle/>
          <a:p>
            <a:fld id="{EE547EE1-7191-5B41-BA2E-205D774F2678}" type="slidenum">
              <a:rPr lang="en-US" smtClean="0"/>
              <a:pPr/>
              <a:t>5</a:t>
            </a:fld>
            <a:endParaRPr lang="en-US"/>
          </a:p>
        </p:txBody>
      </p:sp>
    </p:spTree>
    <p:extLst>
      <p:ext uri="{BB962C8B-B14F-4D97-AF65-F5344CB8AC3E}">
        <p14:creationId xmlns:p14="http://schemas.microsoft.com/office/powerpoint/2010/main" val="155471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Strange creatures live in the cold, dark depths of the ocean, adapted to the pressure and often creating their own light to lure prey.</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Much deep-sea life depends on ‘marine snow’ - the remains of dead creatures and poop of living ones which drift down from the more populated surface waters.</a:t>
            </a:r>
          </a:p>
        </p:txBody>
      </p:sp>
      <p:sp>
        <p:nvSpPr>
          <p:cNvPr id="4" name="Slide Number Placeholder 3"/>
          <p:cNvSpPr>
            <a:spLocks noGrp="1"/>
          </p:cNvSpPr>
          <p:nvPr>
            <p:ph type="sldNum" sz="quarter" idx="5"/>
          </p:nvPr>
        </p:nvSpPr>
        <p:spPr/>
        <p:txBody>
          <a:bodyPr/>
          <a:lstStyle/>
          <a:p>
            <a:fld id="{EE547EE1-7191-5B41-BA2E-205D774F2678}" type="slidenum">
              <a:rPr lang="en-US" smtClean="0"/>
              <a:pPr/>
              <a:t>6</a:t>
            </a:fld>
            <a:endParaRPr lang="en-US"/>
          </a:p>
        </p:txBody>
      </p:sp>
    </p:spTree>
    <p:extLst>
      <p:ext uri="{BB962C8B-B14F-4D97-AF65-F5344CB8AC3E}">
        <p14:creationId xmlns:p14="http://schemas.microsoft.com/office/powerpoint/2010/main" val="259110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In the total darkness of the deep ocean floor, volcanic vents release super-hot, mineral rich water. A huge abundance of life thrives around these vents. Strange creatures survive here by feeding on bacteria, which get their energy from chemicals flowing from the vents. </a:t>
            </a:r>
          </a:p>
        </p:txBody>
      </p:sp>
      <p:sp>
        <p:nvSpPr>
          <p:cNvPr id="4" name="Slide Number Placeholder 3"/>
          <p:cNvSpPr>
            <a:spLocks noGrp="1"/>
          </p:cNvSpPr>
          <p:nvPr>
            <p:ph type="sldNum" sz="quarter" idx="5"/>
          </p:nvPr>
        </p:nvSpPr>
        <p:spPr/>
        <p:txBody>
          <a:bodyPr/>
          <a:lstStyle/>
          <a:p>
            <a:fld id="{EE547EE1-7191-5B41-BA2E-205D774F2678}" type="slidenum">
              <a:rPr lang="en-US" smtClean="0"/>
              <a:pPr/>
              <a:t>7</a:t>
            </a:fld>
            <a:endParaRPr lang="en-US"/>
          </a:p>
        </p:txBody>
      </p:sp>
    </p:spTree>
    <p:extLst>
      <p:ext uri="{BB962C8B-B14F-4D97-AF65-F5344CB8AC3E}">
        <p14:creationId xmlns:p14="http://schemas.microsoft.com/office/powerpoint/2010/main" val="199837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Despite the vastness of the oceans, human activity is devastating ocean ecosystems.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Overfishing</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Whole fish populations are at risk of being wiped out because of illegal fishing and overfishing. Fishing provides the main income for over 200 million people, so it’s really important to protect coastal seas.</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Plastic pollution</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Every year, almost 9 million tons of plastic enter the ocean. That’s the same as a rubbish truck emptying its load every minute.  In the middle of the Pacific, there is a huge area of plastic rubbish, twice the size of France. Plastic harms marine life.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Rising sea temperatures</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Climate change is also harming ocean</a:t>
            </a:r>
          </a:p>
          <a:p>
            <a:r>
              <a:rPr lang="en-GB" sz="900" kern="1200" dirty="0">
                <a:solidFill>
                  <a:schemeClr val="tx1"/>
                </a:solidFill>
                <a:effectLst/>
                <a:latin typeface="+mn-lt"/>
                <a:ea typeface="+mn-ea"/>
                <a:cs typeface="+mn-cs"/>
              </a:rPr>
              <a:t>life. As more carbon dioxide (CO2) is pumped into the air, more is taken up by the oceans, making them more acidic.</a:t>
            </a:r>
          </a:p>
        </p:txBody>
      </p:sp>
      <p:sp>
        <p:nvSpPr>
          <p:cNvPr id="4" name="Slide Number Placeholder 3"/>
          <p:cNvSpPr>
            <a:spLocks noGrp="1"/>
          </p:cNvSpPr>
          <p:nvPr>
            <p:ph type="sldNum" sz="quarter" idx="5"/>
          </p:nvPr>
        </p:nvSpPr>
        <p:spPr/>
        <p:txBody>
          <a:bodyPr/>
          <a:lstStyle/>
          <a:p>
            <a:fld id="{EE547EE1-7191-5B41-BA2E-205D774F2678}" type="slidenum">
              <a:rPr lang="en-US" smtClean="0"/>
              <a:pPr/>
              <a:t>8</a:t>
            </a:fld>
            <a:endParaRPr lang="en-US"/>
          </a:p>
        </p:txBody>
      </p:sp>
    </p:spTree>
    <p:extLst>
      <p:ext uri="{BB962C8B-B14F-4D97-AF65-F5344CB8AC3E}">
        <p14:creationId xmlns:p14="http://schemas.microsoft.com/office/powerpoint/2010/main" val="144932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We can all play a role in creating a more sustainable future through our own actions.</a:t>
            </a:r>
            <a:endParaRPr lang="en-GB"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World agreement and global change</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One way to protect the future of the oceans is for countries to create Marine Protected Areas (MPAs) in their coastal waters where fishing, mining or shipping are not allowed. This would provide safe spaces for fish stocks to recover and repopulate the oceans.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Less than 2% of the world’s international waters have any form of protection. To keep our oceans healthy, we need an international treaty to protect them for generations to come.</a:t>
            </a:r>
          </a:p>
        </p:txBody>
      </p:sp>
      <p:sp>
        <p:nvSpPr>
          <p:cNvPr id="4" name="Slide Number Placeholder 3"/>
          <p:cNvSpPr>
            <a:spLocks noGrp="1"/>
          </p:cNvSpPr>
          <p:nvPr>
            <p:ph type="sldNum" sz="quarter" idx="5"/>
          </p:nvPr>
        </p:nvSpPr>
        <p:spPr/>
        <p:txBody>
          <a:bodyPr/>
          <a:lstStyle/>
          <a:p>
            <a:fld id="{EE547EE1-7191-5B41-BA2E-205D774F2678}" type="slidenum">
              <a:rPr lang="en-US" smtClean="0"/>
              <a:pPr/>
              <a:t>9</a:t>
            </a:fld>
            <a:endParaRPr lang="en-US"/>
          </a:p>
        </p:txBody>
      </p:sp>
    </p:spTree>
    <p:extLst>
      <p:ext uri="{BB962C8B-B14F-4D97-AF65-F5344CB8AC3E}">
        <p14:creationId xmlns:p14="http://schemas.microsoft.com/office/powerpoint/2010/main" val="326076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37246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74898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298185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B2073-4A80-F54D-ABD8-D3DCD8C4308D}"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358273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B2073-4A80-F54D-ABD8-D3DCD8C4308D}" type="datetimeFigureOut">
              <a:rPr lang="en-US" smtClean="0"/>
              <a:pPr/>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596074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5B2073-4A80-F54D-ABD8-D3DCD8C4308D}"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220994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5B2073-4A80-F54D-ABD8-D3DCD8C4308D}" type="datetimeFigureOut">
              <a:rPr lang="en-US" smtClean="0"/>
              <a:pPr/>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204523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5B2073-4A80-F54D-ABD8-D3DCD8C4308D}" type="datetimeFigureOut">
              <a:rPr lang="en-US" smtClean="0"/>
              <a:pPr/>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12899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B2073-4A80-F54D-ABD8-D3DCD8C4308D}" type="datetimeFigureOut">
              <a:rPr lang="en-US" smtClean="0"/>
              <a:pPr/>
              <a:t>6/30/2020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413377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170253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5B2073-4A80-F54D-ABD8-D3DCD8C4308D}" type="datetimeFigureOut">
              <a:rPr lang="en-US" smtClean="0"/>
              <a:pPr/>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8D93F-9EBE-EF4F-9200-ED2D2146428D}" type="slidenum">
              <a:rPr lang="en-US" smtClean="0"/>
              <a:pPr/>
              <a:t>‹#›</a:t>
            </a:fld>
            <a:endParaRPr lang="en-US"/>
          </a:p>
        </p:txBody>
      </p:sp>
    </p:spTree>
    <p:extLst>
      <p:ext uri="{BB962C8B-B14F-4D97-AF65-F5344CB8AC3E}">
        <p14:creationId xmlns:p14="http://schemas.microsoft.com/office/powerpoint/2010/main" val="41790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B2073-4A80-F54D-ABD8-D3DCD8C4308D}" type="datetimeFigureOut">
              <a:rPr lang="en-US" smtClean="0"/>
              <a:pPr/>
              <a:t>6/30/2020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8D93F-9EBE-EF4F-9200-ED2D2146428D}" type="slidenum">
              <a:rPr lang="en-US" smtClean="0"/>
              <a:pPr/>
              <a:t>‹#›</a:t>
            </a:fld>
            <a:endParaRPr lang="en-US"/>
          </a:p>
        </p:txBody>
      </p:sp>
    </p:spTree>
    <p:extLst>
      <p:ext uri="{BB962C8B-B14F-4D97-AF65-F5344CB8AC3E}">
        <p14:creationId xmlns:p14="http://schemas.microsoft.com/office/powerpoint/2010/main" val="2660702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ourplanet.com/en/video/biome-tour-of-our-coastal-sea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ourplanet.com/en/video/biome-tour-of-our-high-seas"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87E386C-98C9-BE44-8064-7F6839FFE0B8}"/>
              </a:ext>
            </a:extLst>
          </p:cNvPr>
          <p:cNvSpPr txBox="1"/>
          <p:nvPr/>
        </p:nvSpPr>
        <p:spPr>
          <a:xfrm>
            <a:off x="302400" y="5635478"/>
            <a:ext cx="5984112" cy="769441"/>
          </a:xfrm>
          <a:prstGeom prst="rect">
            <a:avLst/>
          </a:prstGeom>
          <a:noFill/>
        </p:spPr>
        <p:txBody>
          <a:bodyPr wrap="square" rtlCol="0">
            <a:spAutoFit/>
          </a:bodyPr>
          <a:lstStyle/>
          <a:p>
            <a:r>
              <a:rPr lang="en-GB" sz="4400" b="1" dirty="0">
                <a:latin typeface="Futura-Medium" panose="020B0600000000000000" pitchFamily="34" charset="0"/>
              </a:rPr>
              <a:t>Our seas</a:t>
            </a:r>
          </a:p>
        </p:txBody>
      </p:sp>
      <p:pic>
        <p:nvPicPr>
          <p:cNvPr id="7" name="Picture 6">
            <a:extLst>
              <a:ext uri="{FF2B5EF4-FFF2-40B4-BE49-F238E27FC236}">
                <a16:creationId xmlns:a16="http://schemas.microsoft.com/office/drawing/2014/main" id="{3C429CD0-57D6-8246-9114-E1FB8DDCC77C}"/>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4" name="Picture 3">
            <a:extLst>
              <a:ext uri="{FF2B5EF4-FFF2-40B4-BE49-F238E27FC236}">
                <a16:creationId xmlns:a16="http://schemas.microsoft.com/office/drawing/2014/main" id="{F0D259A1-B279-2B41-A835-FB2B9EC01C80}"/>
              </a:ext>
            </a:extLst>
          </p:cNvPr>
          <p:cNvPicPr>
            <a:picLocks noChangeAspect="1"/>
          </p:cNvPicPr>
          <p:nvPr/>
        </p:nvPicPr>
        <p:blipFill>
          <a:blip r:embed="rId4" cstate="email"/>
          <a:stretch>
            <a:fillRect/>
          </a:stretch>
        </p:blipFill>
        <p:spPr>
          <a:xfrm>
            <a:off x="0" y="0"/>
            <a:ext cx="9144000" cy="5130800"/>
          </a:xfrm>
          <a:prstGeom prst="rect">
            <a:avLst/>
          </a:prstGeom>
        </p:spPr>
      </p:pic>
    </p:spTree>
    <p:extLst>
      <p:ext uri="{BB962C8B-B14F-4D97-AF65-F5344CB8AC3E}">
        <p14:creationId xmlns:p14="http://schemas.microsoft.com/office/powerpoint/2010/main" val="193419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A1F232-E354-B545-93B5-89F78E06E7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2224" y="1976137"/>
            <a:ext cx="3898108" cy="1264579"/>
          </a:xfrm>
          <a:prstGeom prst="rect">
            <a:avLst/>
          </a:prstGeom>
        </p:spPr>
      </p:pic>
      <p:sp>
        <p:nvSpPr>
          <p:cNvPr id="5" name="TextBox 4">
            <a:extLst>
              <a:ext uri="{FF2B5EF4-FFF2-40B4-BE49-F238E27FC236}">
                <a16:creationId xmlns:a16="http://schemas.microsoft.com/office/drawing/2014/main" id="{20875C99-C7D6-7944-A551-78C866F533D8}"/>
              </a:ext>
            </a:extLst>
          </p:cNvPr>
          <p:cNvSpPr txBox="1"/>
          <p:nvPr/>
        </p:nvSpPr>
        <p:spPr>
          <a:xfrm>
            <a:off x="3144295" y="4449262"/>
            <a:ext cx="3013966" cy="1200329"/>
          </a:xfrm>
          <a:prstGeom prst="rect">
            <a:avLst/>
          </a:prstGeom>
          <a:noFill/>
        </p:spPr>
        <p:txBody>
          <a:bodyPr wrap="none" rtlCol="0">
            <a:spAutoFit/>
          </a:bodyPr>
          <a:lstStyle/>
          <a:p>
            <a:pPr algn="ctr"/>
            <a:r>
              <a:rPr lang="en-GB" sz="2400" dirty="0">
                <a:latin typeface="Futura Md BT" panose="020B0602020204020303" pitchFamily="34" charset="0"/>
              </a:rPr>
              <a:t>#</a:t>
            </a:r>
            <a:r>
              <a:rPr lang="en-GB" sz="2400" dirty="0" err="1">
                <a:latin typeface="Futura Md BT" panose="020B0602020204020303" pitchFamily="34" charset="0"/>
              </a:rPr>
              <a:t>OurPlanet</a:t>
            </a:r>
            <a:endParaRPr lang="en-GB" sz="2400" dirty="0">
              <a:latin typeface="Futura Md BT" panose="020B0602020204020303" pitchFamily="34" charset="0"/>
            </a:endParaRPr>
          </a:p>
          <a:p>
            <a:pPr algn="ctr"/>
            <a:endParaRPr lang="en-GB" sz="2400" dirty="0">
              <a:latin typeface="Futura Md BT" panose="020B0602020204020303" pitchFamily="34" charset="0"/>
            </a:endParaRPr>
          </a:p>
          <a:p>
            <a:pPr algn="ctr"/>
            <a:r>
              <a:rPr lang="en-GB" sz="2400" dirty="0">
                <a:latin typeface="Futura Md BT" panose="020B0602020204020303" pitchFamily="34" charset="0"/>
              </a:rPr>
              <a:t>www.ourplanet.com</a:t>
            </a:r>
          </a:p>
        </p:txBody>
      </p:sp>
    </p:spTree>
    <p:extLst>
      <p:ext uri="{BB962C8B-B14F-4D97-AF65-F5344CB8AC3E}">
        <p14:creationId xmlns:p14="http://schemas.microsoft.com/office/powerpoint/2010/main" val="28410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A15AD2-69F5-874D-B332-CB3EF3F82E07}"/>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4" name="TextBox 3">
            <a:extLst>
              <a:ext uri="{FF2B5EF4-FFF2-40B4-BE49-F238E27FC236}">
                <a16:creationId xmlns:a16="http://schemas.microsoft.com/office/drawing/2014/main" id="{A1CDE9C8-6296-DB49-9F94-FF5C61361D9A}"/>
              </a:ext>
            </a:extLst>
          </p:cNvPr>
          <p:cNvSpPr txBox="1"/>
          <p:nvPr/>
        </p:nvSpPr>
        <p:spPr>
          <a:xfrm>
            <a:off x="605038" y="2485969"/>
            <a:ext cx="1893971" cy="30008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Pacific Ocean</a:t>
            </a:r>
          </a:p>
        </p:txBody>
      </p:sp>
      <p:sp>
        <p:nvSpPr>
          <p:cNvPr id="13" name="TextBox 12">
            <a:extLst>
              <a:ext uri="{FF2B5EF4-FFF2-40B4-BE49-F238E27FC236}">
                <a16:creationId xmlns:a16="http://schemas.microsoft.com/office/drawing/2014/main" id="{491598D9-44BC-2742-AF1B-BDF57F995327}"/>
              </a:ext>
            </a:extLst>
          </p:cNvPr>
          <p:cNvSpPr txBox="1"/>
          <p:nvPr/>
        </p:nvSpPr>
        <p:spPr>
          <a:xfrm>
            <a:off x="7820937" y="2132435"/>
            <a:ext cx="1893971" cy="30008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Pacific Ocean</a:t>
            </a:r>
          </a:p>
        </p:txBody>
      </p:sp>
      <p:sp>
        <p:nvSpPr>
          <p:cNvPr id="17" name="TextBox 16">
            <a:extLst>
              <a:ext uri="{FF2B5EF4-FFF2-40B4-BE49-F238E27FC236}">
                <a16:creationId xmlns:a16="http://schemas.microsoft.com/office/drawing/2014/main" id="{EF24EF53-868A-7546-AACC-E3B14D85E570}"/>
              </a:ext>
            </a:extLst>
          </p:cNvPr>
          <p:cNvSpPr txBox="1"/>
          <p:nvPr/>
        </p:nvSpPr>
        <p:spPr>
          <a:xfrm>
            <a:off x="4032995" y="86485"/>
            <a:ext cx="1893971"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Arctic Ocean</a:t>
            </a:r>
          </a:p>
        </p:txBody>
      </p:sp>
      <p:sp>
        <p:nvSpPr>
          <p:cNvPr id="18" name="TextBox 17">
            <a:extLst>
              <a:ext uri="{FF2B5EF4-FFF2-40B4-BE49-F238E27FC236}">
                <a16:creationId xmlns:a16="http://schemas.microsoft.com/office/drawing/2014/main" id="{4B82251C-F0F1-AC47-BDEA-4E4D13BC1B75}"/>
              </a:ext>
            </a:extLst>
          </p:cNvPr>
          <p:cNvSpPr txBox="1"/>
          <p:nvPr/>
        </p:nvSpPr>
        <p:spPr>
          <a:xfrm>
            <a:off x="5926966" y="2906418"/>
            <a:ext cx="1893971"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Indian Ocean</a:t>
            </a:r>
          </a:p>
        </p:txBody>
      </p:sp>
      <p:sp>
        <p:nvSpPr>
          <p:cNvPr id="21" name="TextBox 20">
            <a:extLst>
              <a:ext uri="{FF2B5EF4-FFF2-40B4-BE49-F238E27FC236}">
                <a16:creationId xmlns:a16="http://schemas.microsoft.com/office/drawing/2014/main" id="{2D79C617-B0B4-C04D-9050-FF516F6964B7}"/>
              </a:ext>
            </a:extLst>
          </p:cNvPr>
          <p:cNvSpPr txBox="1"/>
          <p:nvPr/>
        </p:nvSpPr>
        <p:spPr>
          <a:xfrm>
            <a:off x="2736986" y="1689735"/>
            <a:ext cx="1587978"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Atlantic Ocean</a:t>
            </a:r>
          </a:p>
        </p:txBody>
      </p:sp>
      <p:sp>
        <p:nvSpPr>
          <p:cNvPr id="23" name="TextBox 22">
            <a:extLst>
              <a:ext uri="{FF2B5EF4-FFF2-40B4-BE49-F238E27FC236}">
                <a16:creationId xmlns:a16="http://schemas.microsoft.com/office/drawing/2014/main" id="{D5A72768-F97F-194B-B321-FD1EFE2D2B25}"/>
              </a:ext>
            </a:extLst>
          </p:cNvPr>
          <p:cNvSpPr txBox="1"/>
          <p:nvPr/>
        </p:nvSpPr>
        <p:spPr>
          <a:xfrm>
            <a:off x="300942" y="5604701"/>
            <a:ext cx="5984112" cy="769441"/>
          </a:xfrm>
          <a:prstGeom prst="rect">
            <a:avLst/>
          </a:prstGeom>
          <a:noFill/>
        </p:spPr>
        <p:txBody>
          <a:bodyPr wrap="square" rtlCol="0">
            <a:spAutoFit/>
          </a:bodyPr>
          <a:lstStyle/>
          <a:p>
            <a:r>
              <a:rPr lang="en-GB" sz="4400" b="1" dirty="0">
                <a:latin typeface="Futura-Medium" panose="020B0600000000000000" pitchFamily="34" charset="0"/>
              </a:rPr>
              <a:t>Where in the world?</a:t>
            </a:r>
          </a:p>
        </p:txBody>
      </p:sp>
      <p:pic>
        <p:nvPicPr>
          <p:cNvPr id="15" name="Picture 14">
            <a:extLst>
              <a:ext uri="{FF2B5EF4-FFF2-40B4-BE49-F238E27FC236}">
                <a16:creationId xmlns:a16="http://schemas.microsoft.com/office/drawing/2014/main" id="{3831AF21-093E-114C-A1D3-BB821D8EA55E}"/>
              </a:ext>
            </a:extLst>
          </p:cNvPr>
          <p:cNvPicPr>
            <a:picLocks noChangeAspect="1"/>
          </p:cNvPicPr>
          <p:nvPr/>
        </p:nvPicPr>
        <p:blipFill>
          <a:blip r:embed="rId4" cstate="email"/>
          <a:stretch>
            <a:fillRect/>
          </a:stretch>
        </p:blipFill>
        <p:spPr>
          <a:xfrm>
            <a:off x="6142233" y="5483889"/>
            <a:ext cx="2946477" cy="1072621"/>
          </a:xfrm>
          <a:prstGeom prst="rect">
            <a:avLst/>
          </a:prstGeom>
        </p:spPr>
      </p:pic>
      <p:sp>
        <p:nvSpPr>
          <p:cNvPr id="16" name="TextBox 15">
            <a:extLst>
              <a:ext uri="{FF2B5EF4-FFF2-40B4-BE49-F238E27FC236}">
                <a16:creationId xmlns:a16="http://schemas.microsoft.com/office/drawing/2014/main" id="{7D058855-D8F5-E14E-AC9E-12CD92359C5F}"/>
              </a:ext>
            </a:extLst>
          </p:cNvPr>
          <p:cNvSpPr txBox="1"/>
          <p:nvPr/>
        </p:nvSpPr>
        <p:spPr>
          <a:xfrm>
            <a:off x="4979980" y="4183868"/>
            <a:ext cx="1893971" cy="300082"/>
          </a:xfrm>
          <a:prstGeom prst="rect">
            <a:avLst/>
          </a:prstGeom>
          <a:noFill/>
        </p:spPr>
        <p:txBody>
          <a:bodyPr wrap="square" rtlCol="0">
            <a:spAutoFit/>
          </a:bodyPr>
          <a:lstStyle/>
          <a:p>
            <a:pPr algn="ctr"/>
            <a:r>
              <a:rPr lang="en-US" dirty="0">
                <a:latin typeface="Futura Medium" panose="020B0602020204020303" pitchFamily="34" charset="-79"/>
                <a:cs typeface="Futura Medium" panose="020B0602020204020303" pitchFamily="34" charset="-79"/>
              </a:rPr>
              <a:t>Southern Ocean</a:t>
            </a:r>
          </a:p>
        </p:txBody>
      </p:sp>
    </p:spTree>
    <p:extLst>
      <p:ext uri="{BB962C8B-B14F-4D97-AF65-F5344CB8AC3E}">
        <p14:creationId xmlns:p14="http://schemas.microsoft.com/office/powerpoint/2010/main" val="20102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7" grpId="0"/>
      <p:bldP spid="18" grpId="0"/>
      <p:bldP spid="21"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22EB58-EE6F-D24A-8BB6-1CEF0343EA55}"/>
              </a:ext>
            </a:extLst>
          </p:cNvPr>
          <p:cNvSpPr txBox="1"/>
          <p:nvPr/>
        </p:nvSpPr>
        <p:spPr>
          <a:xfrm>
            <a:off x="286427" y="5483889"/>
            <a:ext cx="6988133" cy="1077218"/>
          </a:xfrm>
          <a:prstGeom prst="rect">
            <a:avLst/>
          </a:prstGeom>
          <a:noFill/>
        </p:spPr>
        <p:txBody>
          <a:bodyPr wrap="square" rtlCol="0">
            <a:spAutoFit/>
          </a:bodyPr>
          <a:lstStyle/>
          <a:p>
            <a:r>
              <a:rPr lang="en-GB" sz="4400" b="1" dirty="0">
                <a:latin typeface="Futura-Medium" panose="020B0600000000000000" pitchFamily="34" charset="0"/>
              </a:rPr>
              <a:t>Let’s explore </a:t>
            </a:r>
          </a:p>
          <a:p>
            <a:r>
              <a:rPr lang="en-GB" sz="2000" b="1" dirty="0">
                <a:latin typeface="Futura-Medium" panose="020B0600000000000000" pitchFamily="34" charset="0"/>
              </a:rPr>
              <a:t>our coastal seas</a:t>
            </a:r>
          </a:p>
        </p:txBody>
      </p:sp>
      <p:pic>
        <p:nvPicPr>
          <p:cNvPr id="8" name="Picture 7">
            <a:extLst>
              <a:ext uri="{FF2B5EF4-FFF2-40B4-BE49-F238E27FC236}">
                <a16:creationId xmlns:a16="http://schemas.microsoft.com/office/drawing/2014/main" id="{3EAF221F-0016-5140-8428-6C21678DFB1A}"/>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3" name="Picture 2">
            <a:extLst>
              <a:ext uri="{FF2B5EF4-FFF2-40B4-BE49-F238E27FC236}">
                <a16:creationId xmlns:a16="http://schemas.microsoft.com/office/drawing/2014/main" id="{D2868E92-35AF-6D47-92DC-1681FB6905C6}"/>
              </a:ext>
            </a:extLst>
          </p:cNvPr>
          <p:cNvPicPr>
            <a:picLocks noChangeAspect="1"/>
          </p:cNvPicPr>
          <p:nvPr/>
        </p:nvPicPr>
        <p:blipFill>
          <a:blip r:embed="rId4" cstate="email"/>
          <a:stretch>
            <a:fillRect/>
          </a:stretch>
        </p:blipFill>
        <p:spPr>
          <a:xfrm>
            <a:off x="0" y="0"/>
            <a:ext cx="9144000" cy="5130800"/>
          </a:xfrm>
          <a:prstGeom prst="rect">
            <a:avLst/>
          </a:prstGeom>
        </p:spPr>
      </p:pic>
      <p:pic>
        <p:nvPicPr>
          <p:cNvPr id="6" name="Picture 5" descr="icon.png">
            <a:hlinkClick r:id="rId5"/>
          </p:cNvPr>
          <p:cNvPicPr>
            <a:picLocks noChangeAspect="1"/>
          </p:cNvPicPr>
          <p:nvPr/>
        </p:nvPicPr>
        <p:blipFill>
          <a:blip r:embed="rId6" cstate="email"/>
          <a:stretch>
            <a:fillRect/>
          </a:stretch>
        </p:blipFill>
        <p:spPr>
          <a:xfrm>
            <a:off x="3352952" y="1376238"/>
            <a:ext cx="2438095" cy="2438095"/>
          </a:xfrm>
          <a:prstGeom prst="rect">
            <a:avLst/>
          </a:prstGeom>
        </p:spPr>
      </p:pic>
    </p:spTree>
    <p:extLst>
      <p:ext uri="{BB962C8B-B14F-4D97-AF65-F5344CB8AC3E}">
        <p14:creationId xmlns:p14="http://schemas.microsoft.com/office/powerpoint/2010/main" val="3649443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01273A-77EC-A547-B6B0-BD831C2EE407}"/>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10" name="TextBox 9">
            <a:extLst>
              <a:ext uri="{FF2B5EF4-FFF2-40B4-BE49-F238E27FC236}">
                <a16:creationId xmlns:a16="http://schemas.microsoft.com/office/drawing/2014/main" id="{C9629242-C0C2-2342-A33C-8FBC38C3418D}"/>
              </a:ext>
            </a:extLst>
          </p:cNvPr>
          <p:cNvSpPr txBox="1"/>
          <p:nvPr/>
        </p:nvSpPr>
        <p:spPr>
          <a:xfrm>
            <a:off x="288000" y="5482800"/>
            <a:ext cx="6988133" cy="1077218"/>
          </a:xfrm>
          <a:prstGeom prst="rect">
            <a:avLst/>
          </a:prstGeom>
          <a:noFill/>
        </p:spPr>
        <p:txBody>
          <a:bodyPr wrap="square" rtlCol="0">
            <a:spAutoFit/>
          </a:bodyPr>
          <a:lstStyle/>
          <a:p>
            <a:r>
              <a:rPr lang="en-GB" sz="4400" b="1" dirty="0">
                <a:latin typeface="Futura-Medium" panose="020B0600000000000000" pitchFamily="34" charset="0"/>
              </a:rPr>
              <a:t>Let’s explore</a:t>
            </a:r>
          </a:p>
          <a:p>
            <a:r>
              <a:rPr lang="en-GB" sz="2000" b="1" dirty="0">
                <a:latin typeface="Futura-Medium" panose="020B0600000000000000" pitchFamily="34" charset="0"/>
              </a:rPr>
              <a:t>our high seas</a:t>
            </a:r>
          </a:p>
        </p:txBody>
      </p:sp>
      <p:pic>
        <p:nvPicPr>
          <p:cNvPr id="7" name="Picture 6">
            <a:extLst>
              <a:ext uri="{FF2B5EF4-FFF2-40B4-BE49-F238E27FC236}">
                <a16:creationId xmlns:a16="http://schemas.microsoft.com/office/drawing/2014/main" id="{E8DB8A03-A2CE-8141-862A-944E0E53A828}"/>
              </a:ext>
            </a:extLst>
          </p:cNvPr>
          <p:cNvPicPr>
            <a:picLocks noChangeAspect="1"/>
          </p:cNvPicPr>
          <p:nvPr/>
        </p:nvPicPr>
        <p:blipFill>
          <a:blip r:embed="rId4" cstate="email"/>
          <a:stretch>
            <a:fillRect/>
          </a:stretch>
        </p:blipFill>
        <p:spPr>
          <a:xfrm>
            <a:off x="6142233" y="5483889"/>
            <a:ext cx="2946477" cy="1072621"/>
          </a:xfrm>
          <a:prstGeom prst="rect">
            <a:avLst/>
          </a:prstGeom>
        </p:spPr>
      </p:pic>
      <p:pic>
        <p:nvPicPr>
          <p:cNvPr id="6" name="Picture 5" descr="icon.png">
            <a:hlinkClick r:id="rId5"/>
          </p:cNvPr>
          <p:cNvPicPr>
            <a:picLocks noChangeAspect="1"/>
          </p:cNvPicPr>
          <p:nvPr/>
        </p:nvPicPr>
        <p:blipFill>
          <a:blip r:embed="rId6" cstate="email"/>
          <a:stretch>
            <a:fillRect/>
          </a:stretch>
        </p:blipFill>
        <p:spPr>
          <a:xfrm>
            <a:off x="3352952" y="1376238"/>
            <a:ext cx="2438095" cy="2438095"/>
          </a:xfrm>
          <a:prstGeom prst="rect">
            <a:avLst/>
          </a:prstGeom>
        </p:spPr>
      </p:pic>
    </p:spTree>
    <p:extLst>
      <p:ext uri="{BB962C8B-B14F-4D97-AF65-F5344CB8AC3E}">
        <p14:creationId xmlns:p14="http://schemas.microsoft.com/office/powerpoint/2010/main" val="3097518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2777553-DE5D-E346-AD0E-7367973F6E9C}"/>
              </a:ext>
            </a:extLst>
          </p:cNvPr>
          <p:cNvPicPr>
            <a:picLocks noChangeAspect="1"/>
          </p:cNvPicPr>
          <p:nvPr/>
        </p:nvPicPr>
        <p:blipFill>
          <a:blip r:embed="rId3" cstate="email"/>
          <a:stretch>
            <a:fillRect/>
          </a:stretch>
        </p:blipFill>
        <p:spPr>
          <a:xfrm>
            <a:off x="6142233" y="5483889"/>
            <a:ext cx="2946477" cy="1072621"/>
          </a:xfrm>
          <a:prstGeom prst="rect">
            <a:avLst/>
          </a:prstGeom>
        </p:spPr>
      </p:pic>
      <p:pic>
        <p:nvPicPr>
          <p:cNvPr id="3" name="Picture 2">
            <a:extLst>
              <a:ext uri="{FF2B5EF4-FFF2-40B4-BE49-F238E27FC236}">
                <a16:creationId xmlns:a16="http://schemas.microsoft.com/office/drawing/2014/main" id="{5EBC6E99-0B8F-DA49-A1FC-5B7ED81606E0}"/>
              </a:ext>
            </a:extLst>
          </p:cNvPr>
          <p:cNvPicPr>
            <a:picLocks noChangeAspect="1"/>
          </p:cNvPicPr>
          <p:nvPr/>
        </p:nvPicPr>
        <p:blipFill rotWithShape="1">
          <a:blip r:embed="rId4" cstate="email"/>
          <a:srcRect/>
          <a:stretch/>
        </p:blipFill>
        <p:spPr>
          <a:xfrm>
            <a:off x="4572000" y="0"/>
            <a:ext cx="4572000" cy="5130800"/>
          </a:xfrm>
          <a:prstGeom prst="rect">
            <a:avLst/>
          </a:prstGeom>
        </p:spPr>
      </p:pic>
      <p:sp>
        <p:nvSpPr>
          <p:cNvPr id="5" name="TextBox 4">
            <a:extLst>
              <a:ext uri="{FF2B5EF4-FFF2-40B4-BE49-F238E27FC236}">
                <a16:creationId xmlns:a16="http://schemas.microsoft.com/office/drawing/2014/main" id="{6C153BAC-B670-4F53-8FFA-22A015649A68}"/>
              </a:ext>
            </a:extLst>
          </p:cNvPr>
          <p:cNvSpPr txBox="1"/>
          <p:nvPr/>
        </p:nvSpPr>
        <p:spPr>
          <a:xfrm flipH="1">
            <a:off x="4704246" y="4823923"/>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Zooplankton</a:t>
            </a:r>
          </a:p>
        </p:txBody>
      </p:sp>
      <p:pic>
        <p:nvPicPr>
          <p:cNvPr id="4" name="Picture 3">
            <a:extLst>
              <a:ext uri="{FF2B5EF4-FFF2-40B4-BE49-F238E27FC236}">
                <a16:creationId xmlns:a16="http://schemas.microsoft.com/office/drawing/2014/main" id="{8A01E046-83B2-4145-90DD-8459A42FBD76}"/>
              </a:ext>
            </a:extLst>
          </p:cNvPr>
          <p:cNvPicPr>
            <a:picLocks noChangeAspect="1"/>
          </p:cNvPicPr>
          <p:nvPr/>
        </p:nvPicPr>
        <p:blipFill rotWithShape="1">
          <a:blip r:embed="rId5" cstate="email"/>
          <a:srcRect/>
          <a:stretch/>
        </p:blipFill>
        <p:spPr>
          <a:xfrm flipH="1">
            <a:off x="1" y="0"/>
            <a:ext cx="4571999" cy="5130800"/>
          </a:xfrm>
          <a:prstGeom prst="rect">
            <a:avLst/>
          </a:prstGeom>
        </p:spPr>
      </p:pic>
      <p:sp>
        <p:nvSpPr>
          <p:cNvPr id="8" name="TextBox 7">
            <a:extLst>
              <a:ext uri="{FF2B5EF4-FFF2-40B4-BE49-F238E27FC236}">
                <a16:creationId xmlns:a16="http://schemas.microsoft.com/office/drawing/2014/main" id="{F0F85A5D-41CA-46EC-B65E-5540B45E887A}"/>
              </a:ext>
            </a:extLst>
          </p:cNvPr>
          <p:cNvSpPr txBox="1"/>
          <p:nvPr/>
        </p:nvSpPr>
        <p:spPr>
          <a:xfrm flipH="1">
            <a:off x="132246" y="4823922"/>
            <a:ext cx="2752915" cy="276999"/>
          </a:xfrm>
          <a:prstGeom prst="rect">
            <a:avLst/>
          </a:prstGeom>
          <a:noFill/>
        </p:spPr>
        <p:txBody>
          <a:bodyPr wrap="square" rtlCol="0">
            <a:spAutoFit/>
          </a:bodyPr>
          <a:lstStyle/>
          <a:p>
            <a:r>
              <a:rPr lang="en-GB" sz="1200" dirty="0">
                <a:latin typeface="Futura-Medium" panose="020B0600000000000000"/>
              </a:rPr>
              <a:t>Phytoplankton</a:t>
            </a:r>
          </a:p>
        </p:txBody>
      </p:sp>
      <p:sp>
        <p:nvSpPr>
          <p:cNvPr id="9" name="TextBox 8">
            <a:extLst>
              <a:ext uri="{FF2B5EF4-FFF2-40B4-BE49-F238E27FC236}">
                <a16:creationId xmlns:a16="http://schemas.microsoft.com/office/drawing/2014/main" id="{6C41A746-20A8-4328-8062-2D8F37FE9707}"/>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Tiny life savers</a:t>
            </a:r>
          </a:p>
          <a:p>
            <a:endParaRPr lang="en-GB" sz="2000" b="1" dirty="0">
              <a:latin typeface="Futura-Medium" panose="020B0600000000000000" pitchFamily="34" charset="0"/>
            </a:endParaRPr>
          </a:p>
        </p:txBody>
      </p:sp>
    </p:spTree>
    <p:extLst>
      <p:ext uri="{BB962C8B-B14F-4D97-AF65-F5344CB8AC3E}">
        <p14:creationId xmlns:p14="http://schemas.microsoft.com/office/powerpoint/2010/main" val="27965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1227B2-C278-9E41-A802-042813D667A6}"/>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22" name="TextBox 21">
            <a:extLst>
              <a:ext uri="{FF2B5EF4-FFF2-40B4-BE49-F238E27FC236}">
                <a16:creationId xmlns:a16="http://schemas.microsoft.com/office/drawing/2014/main" id="{A1FF6C06-0230-4645-8CAA-8CDFFE41EB14}"/>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Mysterious depth</a:t>
            </a:r>
          </a:p>
          <a:p>
            <a:endParaRPr lang="en-GB" sz="2000" b="1" dirty="0">
              <a:latin typeface="Futura-Medium" panose="020B0600000000000000" pitchFamily="34" charset="0"/>
            </a:endParaRPr>
          </a:p>
        </p:txBody>
      </p:sp>
      <p:grpSp>
        <p:nvGrpSpPr>
          <p:cNvPr id="2" name="Group 1">
            <a:extLst>
              <a:ext uri="{FF2B5EF4-FFF2-40B4-BE49-F238E27FC236}">
                <a16:creationId xmlns:a16="http://schemas.microsoft.com/office/drawing/2014/main" id="{7DBAC614-D9C3-2C48-8803-BF3AC443A787}"/>
              </a:ext>
            </a:extLst>
          </p:cNvPr>
          <p:cNvGrpSpPr/>
          <p:nvPr/>
        </p:nvGrpSpPr>
        <p:grpSpPr>
          <a:xfrm>
            <a:off x="0" y="0"/>
            <a:ext cx="4572000" cy="2565400"/>
            <a:chOff x="0" y="0"/>
            <a:chExt cx="4572000" cy="2565400"/>
          </a:xfrm>
        </p:grpSpPr>
        <p:pic>
          <p:nvPicPr>
            <p:cNvPr id="9" name="Picture 8">
              <a:extLst>
                <a:ext uri="{FF2B5EF4-FFF2-40B4-BE49-F238E27FC236}">
                  <a16:creationId xmlns:a16="http://schemas.microsoft.com/office/drawing/2014/main" id="{61A63F1D-BCFB-0247-9F4F-56D4467FEBAD}"/>
                </a:ext>
              </a:extLst>
            </p:cNvPr>
            <p:cNvPicPr>
              <a:picLocks noChangeAspect="1"/>
            </p:cNvPicPr>
            <p:nvPr/>
          </p:nvPicPr>
          <p:blipFill>
            <a:blip r:embed="rId4" cstate="email"/>
            <a:stretch>
              <a:fillRect/>
            </a:stretch>
          </p:blipFill>
          <p:spPr>
            <a:xfrm>
              <a:off x="0" y="0"/>
              <a:ext cx="4572000" cy="2565400"/>
            </a:xfrm>
            <a:prstGeom prst="rect">
              <a:avLst/>
            </a:prstGeom>
          </p:spPr>
        </p:pic>
        <p:sp>
          <p:nvSpPr>
            <p:cNvPr id="8" name="TextBox 7">
              <a:extLst>
                <a:ext uri="{FF2B5EF4-FFF2-40B4-BE49-F238E27FC236}">
                  <a16:creationId xmlns:a16="http://schemas.microsoft.com/office/drawing/2014/main" id="{8F6016F7-21A7-F749-A683-503724EE5D93}"/>
                </a:ext>
              </a:extLst>
            </p:cNvPr>
            <p:cNvSpPr txBox="1"/>
            <p:nvPr/>
          </p:nvSpPr>
          <p:spPr>
            <a:xfrm flipH="1">
              <a:off x="132247" y="2258523"/>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Anglerfish</a:t>
              </a:r>
            </a:p>
          </p:txBody>
        </p:sp>
      </p:grpSp>
      <p:grpSp>
        <p:nvGrpSpPr>
          <p:cNvPr id="4" name="Group 3">
            <a:extLst>
              <a:ext uri="{FF2B5EF4-FFF2-40B4-BE49-F238E27FC236}">
                <a16:creationId xmlns:a16="http://schemas.microsoft.com/office/drawing/2014/main" id="{D8B3DB0F-8A1C-1B4A-8B21-EE8FEA7B66EF}"/>
              </a:ext>
            </a:extLst>
          </p:cNvPr>
          <p:cNvGrpSpPr/>
          <p:nvPr/>
        </p:nvGrpSpPr>
        <p:grpSpPr>
          <a:xfrm>
            <a:off x="0" y="2565400"/>
            <a:ext cx="4572000" cy="2565400"/>
            <a:chOff x="0" y="2565400"/>
            <a:chExt cx="4572000" cy="2565400"/>
          </a:xfrm>
        </p:grpSpPr>
        <p:pic>
          <p:nvPicPr>
            <p:cNvPr id="28" name="Picture 27">
              <a:extLst>
                <a:ext uri="{FF2B5EF4-FFF2-40B4-BE49-F238E27FC236}">
                  <a16:creationId xmlns:a16="http://schemas.microsoft.com/office/drawing/2014/main" id="{DE8DB4A4-FA9B-4649-BB72-7D59FFF31658}"/>
                </a:ext>
              </a:extLst>
            </p:cNvPr>
            <p:cNvPicPr>
              <a:picLocks noChangeAspect="1"/>
            </p:cNvPicPr>
            <p:nvPr/>
          </p:nvPicPr>
          <p:blipFill>
            <a:blip r:embed="rId5" cstate="email"/>
            <a:stretch>
              <a:fillRect/>
            </a:stretch>
          </p:blipFill>
          <p:spPr>
            <a:xfrm>
              <a:off x="0" y="2565400"/>
              <a:ext cx="4572000" cy="2565400"/>
            </a:xfrm>
            <a:prstGeom prst="rect">
              <a:avLst/>
            </a:prstGeom>
          </p:spPr>
        </p:pic>
        <p:sp>
          <p:nvSpPr>
            <p:cNvPr id="10" name="TextBox 9">
              <a:extLst>
                <a:ext uri="{FF2B5EF4-FFF2-40B4-BE49-F238E27FC236}">
                  <a16:creationId xmlns:a16="http://schemas.microsoft.com/office/drawing/2014/main" id="{AF228393-6F93-4B4C-AC11-CC8AB9392D93}"/>
                </a:ext>
              </a:extLst>
            </p:cNvPr>
            <p:cNvSpPr txBox="1"/>
            <p:nvPr/>
          </p:nvSpPr>
          <p:spPr>
            <a:xfrm flipH="1">
              <a:off x="132246" y="4823923"/>
              <a:ext cx="3982553" cy="276999"/>
            </a:xfrm>
            <a:prstGeom prst="rect">
              <a:avLst/>
            </a:prstGeom>
            <a:noFill/>
          </p:spPr>
          <p:txBody>
            <a:bodyPr wrap="square" rtlCol="0">
              <a:spAutoFit/>
            </a:bodyPr>
            <a:lstStyle/>
            <a:p>
              <a:r>
                <a:rPr lang="en-GB" sz="1200" dirty="0">
                  <a:solidFill>
                    <a:schemeClr val="bg1"/>
                  </a:solidFill>
                  <a:latin typeface="Futura-Medium" panose="020B0600000000000000"/>
                </a:rPr>
                <a:t>Gelatinous blindfish </a:t>
              </a:r>
            </a:p>
          </p:txBody>
        </p:sp>
      </p:grpSp>
      <p:grpSp>
        <p:nvGrpSpPr>
          <p:cNvPr id="3" name="Group 2">
            <a:extLst>
              <a:ext uri="{FF2B5EF4-FFF2-40B4-BE49-F238E27FC236}">
                <a16:creationId xmlns:a16="http://schemas.microsoft.com/office/drawing/2014/main" id="{FEAB4CC8-EA11-3741-B515-F6424D1EAA58}"/>
              </a:ext>
            </a:extLst>
          </p:cNvPr>
          <p:cNvGrpSpPr/>
          <p:nvPr/>
        </p:nvGrpSpPr>
        <p:grpSpPr>
          <a:xfrm>
            <a:off x="4572000" y="0"/>
            <a:ext cx="4572000" cy="2565400"/>
            <a:chOff x="4572000" y="0"/>
            <a:chExt cx="4572000" cy="2565400"/>
          </a:xfrm>
        </p:grpSpPr>
        <p:pic>
          <p:nvPicPr>
            <p:cNvPr id="30" name="Picture 29">
              <a:extLst>
                <a:ext uri="{FF2B5EF4-FFF2-40B4-BE49-F238E27FC236}">
                  <a16:creationId xmlns:a16="http://schemas.microsoft.com/office/drawing/2014/main" id="{BAC031E7-1DBF-BE43-B52F-933967E68EAA}"/>
                </a:ext>
              </a:extLst>
            </p:cNvPr>
            <p:cNvPicPr>
              <a:picLocks noChangeAspect="1"/>
            </p:cNvPicPr>
            <p:nvPr/>
          </p:nvPicPr>
          <p:blipFill>
            <a:blip r:embed="rId6" cstate="email"/>
            <a:stretch>
              <a:fillRect/>
            </a:stretch>
          </p:blipFill>
          <p:spPr>
            <a:xfrm>
              <a:off x="4572000" y="0"/>
              <a:ext cx="4572000" cy="2565400"/>
            </a:xfrm>
            <a:prstGeom prst="rect">
              <a:avLst/>
            </a:prstGeom>
          </p:spPr>
        </p:pic>
        <p:sp>
          <p:nvSpPr>
            <p:cNvPr id="12" name="TextBox 11">
              <a:extLst>
                <a:ext uri="{FF2B5EF4-FFF2-40B4-BE49-F238E27FC236}">
                  <a16:creationId xmlns:a16="http://schemas.microsoft.com/office/drawing/2014/main" id="{92351861-E876-904B-8DCE-FF478F107476}"/>
                </a:ext>
              </a:extLst>
            </p:cNvPr>
            <p:cNvSpPr txBox="1"/>
            <p:nvPr/>
          </p:nvSpPr>
          <p:spPr>
            <a:xfrm flipH="1">
              <a:off x="4660201" y="2258936"/>
              <a:ext cx="2752915" cy="276999"/>
            </a:xfrm>
            <a:prstGeom prst="rect">
              <a:avLst/>
            </a:prstGeom>
            <a:noFill/>
          </p:spPr>
          <p:txBody>
            <a:bodyPr wrap="square" rtlCol="0">
              <a:spAutoFit/>
            </a:bodyPr>
            <a:lstStyle/>
            <a:p>
              <a:r>
                <a:rPr lang="en-GB" sz="1200" dirty="0">
                  <a:solidFill>
                    <a:schemeClr val="bg1"/>
                  </a:solidFill>
                  <a:latin typeface="Futura-Medium" panose="020B0600000000000000" pitchFamily="34" charset="0"/>
                </a:rPr>
                <a:t>Dumbo octopus</a:t>
              </a:r>
            </a:p>
          </p:txBody>
        </p:sp>
      </p:grpSp>
      <p:grpSp>
        <p:nvGrpSpPr>
          <p:cNvPr id="5" name="Group 4">
            <a:extLst>
              <a:ext uri="{FF2B5EF4-FFF2-40B4-BE49-F238E27FC236}">
                <a16:creationId xmlns:a16="http://schemas.microsoft.com/office/drawing/2014/main" id="{BA6DE912-9030-1A4A-BAAC-BE41EC2E6241}"/>
              </a:ext>
            </a:extLst>
          </p:cNvPr>
          <p:cNvGrpSpPr/>
          <p:nvPr/>
        </p:nvGrpSpPr>
        <p:grpSpPr>
          <a:xfrm>
            <a:off x="4572000" y="2565400"/>
            <a:ext cx="4572000" cy="2565400"/>
            <a:chOff x="4572000" y="2565400"/>
            <a:chExt cx="4572000" cy="2565400"/>
          </a:xfrm>
        </p:grpSpPr>
        <p:pic>
          <p:nvPicPr>
            <p:cNvPr id="24" name="Picture 23">
              <a:extLst>
                <a:ext uri="{FF2B5EF4-FFF2-40B4-BE49-F238E27FC236}">
                  <a16:creationId xmlns:a16="http://schemas.microsoft.com/office/drawing/2014/main" id="{9F89D63F-15EF-2049-9F76-D100394FDEBE}"/>
                </a:ext>
              </a:extLst>
            </p:cNvPr>
            <p:cNvPicPr>
              <a:picLocks noChangeAspect="1"/>
            </p:cNvPicPr>
            <p:nvPr/>
          </p:nvPicPr>
          <p:blipFill>
            <a:blip r:embed="rId7" cstate="email"/>
            <a:stretch>
              <a:fillRect/>
            </a:stretch>
          </p:blipFill>
          <p:spPr>
            <a:xfrm>
              <a:off x="4572000" y="2565400"/>
              <a:ext cx="4572000" cy="2565400"/>
            </a:xfrm>
            <a:prstGeom prst="rect">
              <a:avLst/>
            </a:prstGeom>
          </p:spPr>
        </p:pic>
        <p:sp>
          <p:nvSpPr>
            <p:cNvPr id="13" name="TextBox 12">
              <a:extLst>
                <a:ext uri="{FF2B5EF4-FFF2-40B4-BE49-F238E27FC236}">
                  <a16:creationId xmlns:a16="http://schemas.microsoft.com/office/drawing/2014/main" id="{E8DC18F5-4C80-DF4B-8CBF-F437B3CD443D}"/>
                </a:ext>
              </a:extLst>
            </p:cNvPr>
            <p:cNvSpPr txBox="1"/>
            <p:nvPr/>
          </p:nvSpPr>
          <p:spPr>
            <a:xfrm flipH="1">
              <a:off x="4660200" y="4823922"/>
              <a:ext cx="2752915" cy="276999"/>
            </a:xfrm>
            <a:prstGeom prst="rect">
              <a:avLst/>
            </a:prstGeom>
            <a:noFill/>
          </p:spPr>
          <p:txBody>
            <a:bodyPr wrap="square" rtlCol="0">
              <a:spAutoFit/>
            </a:bodyPr>
            <a:lstStyle/>
            <a:p>
              <a:r>
                <a:rPr lang="en-GB" sz="1200" dirty="0" err="1">
                  <a:solidFill>
                    <a:schemeClr val="bg1"/>
                  </a:solidFill>
                  <a:latin typeface="Futura-Medium" panose="020B0600000000000000"/>
                </a:rPr>
                <a:t>Neolithodes</a:t>
              </a:r>
              <a:endParaRPr lang="en-GB" sz="1200" dirty="0">
                <a:solidFill>
                  <a:schemeClr val="bg1"/>
                </a:solidFill>
                <a:latin typeface="Futura-Medium" panose="020B0600000000000000"/>
              </a:endParaRPr>
            </a:p>
          </p:txBody>
        </p:sp>
      </p:grpSp>
    </p:spTree>
    <p:extLst>
      <p:ext uri="{BB962C8B-B14F-4D97-AF65-F5344CB8AC3E}">
        <p14:creationId xmlns:p14="http://schemas.microsoft.com/office/powerpoint/2010/main" val="34604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1227B2-C278-9E41-A802-042813D667A6}"/>
              </a:ext>
            </a:extLst>
          </p:cNvPr>
          <p:cNvPicPr>
            <a:picLocks noChangeAspect="1"/>
          </p:cNvPicPr>
          <p:nvPr/>
        </p:nvPicPr>
        <p:blipFill>
          <a:blip r:embed="rId3" cstate="email"/>
          <a:stretch>
            <a:fillRect/>
          </a:stretch>
        </p:blipFill>
        <p:spPr>
          <a:xfrm>
            <a:off x="6142233" y="5483889"/>
            <a:ext cx="2946477" cy="1072621"/>
          </a:xfrm>
          <a:prstGeom prst="rect">
            <a:avLst/>
          </a:prstGeom>
        </p:spPr>
      </p:pic>
      <p:sp>
        <p:nvSpPr>
          <p:cNvPr id="22" name="TextBox 21">
            <a:extLst>
              <a:ext uri="{FF2B5EF4-FFF2-40B4-BE49-F238E27FC236}">
                <a16:creationId xmlns:a16="http://schemas.microsoft.com/office/drawing/2014/main" id="{A1FF6C06-0230-4645-8CAA-8CDFFE41EB14}"/>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Volcanic vents</a:t>
            </a:r>
          </a:p>
          <a:p>
            <a:endParaRPr lang="en-GB" sz="2000" b="1" dirty="0">
              <a:latin typeface="Futura-Medium" panose="020B0600000000000000" pitchFamily="34" charset="0"/>
            </a:endParaRPr>
          </a:p>
        </p:txBody>
      </p:sp>
      <p:sp>
        <p:nvSpPr>
          <p:cNvPr id="5" name="TextBox 4">
            <a:extLst>
              <a:ext uri="{FF2B5EF4-FFF2-40B4-BE49-F238E27FC236}">
                <a16:creationId xmlns:a16="http://schemas.microsoft.com/office/drawing/2014/main" id="{054A968F-D873-4C44-8A50-9E2719767C61}"/>
              </a:ext>
            </a:extLst>
          </p:cNvPr>
          <p:cNvSpPr txBox="1"/>
          <p:nvPr/>
        </p:nvSpPr>
        <p:spPr>
          <a:xfrm>
            <a:off x="2459941" y="2173982"/>
            <a:ext cx="6988133" cy="1077218"/>
          </a:xfrm>
          <a:prstGeom prst="rect">
            <a:avLst/>
          </a:prstGeom>
          <a:noFill/>
        </p:spPr>
        <p:txBody>
          <a:bodyPr wrap="square" rtlCol="0">
            <a:spAutoFit/>
          </a:bodyPr>
          <a:lstStyle/>
          <a:p>
            <a:r>
              <a:rPr lang="en-GB" sz="4400" b="1" dirty="0">
                <a:latin typeface="Futura-Medium" panose="020B0600000000000000" pitchFamily="34" charset="0"/>
              </a:rPr>
              <a:t>Image pending</a:t>
            </a:r>
          </a:p>
          <a:p>
            <a:endParaRPr lang="en-GB" sz="2000" b="1" dirty="0">
              <a:latin typeface="Futura-Medium" panose="020B0600000000000000" pitchFamily="34" charset="0"/>
            </a:endParaRPr>
          </a:p>
        </p:txBody>
      </p:sp>
      <p:pic>
        <p:nvPicPr>
          <p:cNvPr id="4" name="Picture 3" descr="A picture containing water&#10;&#10;Description automatically generated">
            <a:extLst>
              <a:ext uri="{FF2B5EF4-FFF2-40B4-BE49-F238E27FC236}">
                <a16:creationId xmlns:a16="http://schemas.microsoft.com/office/drawing/2014/main" id="{AF055B13-6A9E-4D22-B2BC-6998FA32B239}"/>
              </a:ext>
            </a:extLst>
          </p:cNvPr>
          <p:cNvPicPr>
            <a:picLocks noChangeAspect="1"/>
          </p:cNvPicPr>
          <p:nvPr/>
        </p:nvPicPr>
        <p:blipFill rotWithShape="1">
          <a:blip r:embed="rId4" cstate="email"/>
          <a:srcRect/>
          <a:stretch/>
        </p:blipFill>
        <p:spPr>
          <a:xfrm>
            <a:off x="0" y="0"/>
            <a:ext cx="9144000" cy="5130800"/>
          </a:xfrm>
          <a:prstGeom prst="rect">
            <a:avLst/>
          </a:prstGeom>
        </p:spPr>
      </p:pic>
    </p:spTree>
    <p:extLst>
      <p:ext uri="{BB962C8B-B14F-4D97-AF65-F5344CB8AC3E}">
        <p14:creationId xmlns:p14="http://schemas.microsoft.com/office/powerpoint/2010/main" val="3854346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44541B-6037-0E48-9F57-B64BD4311C90}"/>
              </a:ext>
            </a:extLst>
          </p:cNvPr>
          <p:cNvPicPr>
            <a:picLocks noChangeAspect="1"/>
          </p:cNvPicPr>
          <p:nvPr/>
        </p:nvPicPr>
        <p:blipFill>
          <a:blip r:embed="rId3" cstate="email"/>
          <a:stretch>
            <a:fillRect/>
          </a:stretch>
        </p:blipFill>
        <p:spPr>
          <a:xfrm>
            <a:off x="0" y="0"/>
            <a:ext cx="9144000" cy="5130800"/>
          </a:xfrm>
          <a:prstGeom prst="rect">
            <a:avLst/>
          </a:prstGeom>
        </p:spPr>
      </p:pic>
      <p:sp>
        <p:nvSpPr>
          <p:cNvPr id="25" name="TextBox 24">
            <a:extLst>
              <a:ext uri="{FF2B5EF4-FFF2-40B4-BE49-F238E27FC236}">
                <a16:creationId xmlns:a16="http://schemas.microsoft.com/office/drawing/2014/main" id="{A2F37E7D-695F-5B41-9CA9-62E9FE607F6F}"/>
              </a:ext>
            </a:extLst>
          </p:cNvPr>
          <p:cNvSpPr txBox="1"/>
          <p:nvPr/>
        </p:nvSpPr>
        <p:spPr>
          <a:xfrm>
            <a:off x="300941" y="5605200"/>
            <a:ext cx="6988133" cy="1077218"/>
          </a:xfrm>
          <a:prstGeom prst="rect">
            <a:avLst/>
          </a:prstGeom>
          <a:noFill/>
        </p:spPr>
        <p:txBody>
          <a:bodyPr wrap="square" rtlCol="0">
            <a:spAutoFit/>
          </a:bodyPr>
          <a:lstStyle/>
          <a:p>
            <a:r>
              <a:rPr lang="en-GB" sz="4400" b="1" dirty="0">
                <a:latin typeface="Futura-Medium" panose="020B0600000000000000" pitchFamily="34" charset="0"/>
              </a:rPr>
              <a:t>What’s the problem?</a:t>
            </a:r>
          </a:p>
          <a:p>
            <a:endParaRPr lang="en-GB" sz="2000" b="1" dirty="0">
              <a:latin typeface="Futura-Medium" panose="020B0600000000000000" pitchFamily="34" charset="0"/>
            </a:endParaRPr>
          </a:p>
        </p:txBody>
      </p:sp>
      <p:grpSp>
        <p:nvGrpSpPr>
          <p:cNvPr id="10" name="Group 9">
            <a:extLst>
              <a:ext uri="{FF2B5EF4-FFF2-40B4-BE49-F238E27FC236}">
                <a16:creationId xmlns:a16="http://schemas.microsoft.com/office/drawing/2014/main" id="{5954CF17-11A6-0946-8A19-1E517F56EDD7}"/>
              </a:ext>
            </a:extLst>
          </p:cNvPr>
          <p:cNvGrpSpPr/>
          <p:nvPr/>
        </p:nvGrpSpPr>
        <p:grpSpPr>
          <a:xfrm>
            <a:off x="247858" y="1299380"/>
            <a:ext cx="1779638" cy="1779638"/>
            <a:chOff x="558799" y="2908984"/>
            <a:chExt cx="1779638" cy="1779638"/>
          </a:xfrm>
        </p:grpSpPr>
        <p:sp>
          <p:nvSpPr>
            <p:cNvPr id="2" name="Oval 1">
              <a:extLst>
                <a:ext uri="{FF2B5EF4-FFF2-40B4-BE49-F238E27FC236}">
                  <a16:creationId xmlns:a16="http://schemas.microsoft.com/office/drawing/2014/main" id="{DD689A37-F02B-C44F-98E8-CADF38BFB86E}"/>
                </a:ext>
              </a:extLst>
            </p:cNvPr>
            <p:cNvSpPr/>
            <p:nvPr/>
          </p:nvSpPr>
          <p:spPr>
            <a:xfrm>
              <a:off x="558799" y="2908984"/>
              <a:ext cx="1779638" cy="1779638"/>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A22701D0-3D2A-2F4F-BC52-5EAB78DBC1F4}"/>
                </a:ext>
              </a:extLst>
            </p:cNvPr>
            <p:cNvSpPr txBox="1"/>
            <p:nvPr/>
          </p:nvSpPr>
          <p:spPr>
            <a:xfrm>
              <a:off x="712221" y="3163901"/>
              <a:ext cx="1472794" cy="1338828"/>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Overfishing prevents fish from building up numbers and drives species extinction.</a:t>
              </a:r>
              <a:endParaRPr lang="en-US" dirty="0">
                <a:latin typeface="Futura Medium" panose="020B0602020204020303" pitchFamily="34" charset="-79"/>
                <a:cs typeface="Futura Medium" panose="020B0602020204020303" pitchFamily="34" charset="-79"/>
              </a:endParaRPr>
            </a:p>
          </p:txBody>
        </p:sp>
      </p:grpSp>
      <p:grpSp>
        <p:nvGrpSpPr>
          <p:cNvPr id="3" name="Group 2">
            <a:extLst>
              <a:ext uri="{FF2B5EF4-FFF2-40B4-BE49-F238E27FC236}">
                <a16:creationId xmlns:a16="http://schemas.microsoft.com/office/drawing/2014/main" id="{39DDF51B-8537-3148-A764-5878B2F02C8A}"/>
              </a:ext>
            </a:extLst>
          </p:cNvPr>
          <p:cNvGrpSpPr/>
          <p:nvPr/>
        </p:nvGrpSpPr>
        <p:grpSpPr>
          <a:xfrm>
            <a:off x="7006048" y="1079271"/>
            <a:ext cx="2020933" cy="2020933"/>
            <a:chOff x="6630491" y="2794689"/>
            <a:chExt cx="2020933" cy="2020933"/>
          </a:xfrm>
        </p:grpSpPr>
        <p:sp>
          <p:nvSpPr>
            <p:cNvPr id="26" name="Oval 25">
              <a:extLst>
                <a:ext uri="{FF2B5EF4-FFF2-40B4-BE49-F238E27FC236}">
                  <a16:creationId xmlns:a16="http://schemas.microsoft.com/office/drawing/2014/main" id="{BCD66A14-6B5F-9948-8994-B2DFCC95EA8A}"/>
                </a:ext>
              </a:extLst>
            </p:cNvPr>
            <p:cNvSpPr/>
            <p:nvPr/>
          </p:nvSpPr>
          <p:spPr>
            <a:xfrm>
              <a:off x="6630491" y="2794689"/>
              <a:ext cx="2020933" cy="2020933"/>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a:extLst>
                <a:ext uri="{FF2B5EF4-FFF2-40B4-BE49-F238E27FC236}">
                  <a16:creationId xmlns:a16="http://schemas.microsoft.com/office/drawing/2014/main" id="{9C796ADC-69A7-BC48-8ED1-E70C3285D5F0}"/>
                </a:ext>
              </a:extLst>
            </p:cNvPr>
            <p:cNvSpPr txBox="1"/>
            <p:nvPr/>
          </p:nvSpPr>
          <p:spPr>
            <a:xfrm>
              <a:off x="6697014" y="2927992"/>
              <a:ext cx="1887886" cy="1754326"/>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Warming </a:t>
              </a:r>
            </a:p>
            <a:p>
              <a:pPr algn="ctr"/>
              <a:r>
                <a:rPr lang="en-GB" dirty="0">
                  <a:latin typeface="Futura Medium" panose="020B0602020204020303" pitchFamily="34" charset="-79"/>
                  <a:cs typeface="Futura Medium" panose="020B0602020204020303" pitchFamily="34" charset="-79"/>
                </a:rPr>
                <a:t>global temperatures make the seas more acidic, killing coral reefs on which many animals depend </a:t>
              </a:r>
            </a:p>
            <a:p>
              <a:pPr algn="ctr"/>
              <a:r>
                <a:rPr lang="en-GB" dirty="0">
                  <a:latin typeface="Futura Medium" panose="020B0602020204020303" pitchFamily="34" charset="-79"/>
                  <a:cs typeface="Futura Medium" panose="020B0602020204020303" pitchFamily="34" charset="-79"/>
                </a:rPr>
                <a:t>for food and</a:t>
              </a:r>
            </a:p>
            <a:p>
              <a:pPr algn="ctr"/>
              <a:r>
                <a:rPr lang="en-GB" dirty="0">
                  <a:latin typeface="Futura Medium" panose="020B0602020204020303" pitchFamily="34" charset="-79"/>
                  <a:cs typeface="Futura Medium" panose="020B0602020204020303" pitchFamily="34" charset="-79"/>
                </a:rPr>
                <a:t>shelter.</a:t>
              </a:r>
              <a:endParaRPr lang="en-US" dirty="0">
                <a:latin typeface="Futura Medium" panose="020B0602020204020303" pitchFamily="34" charset="-79"/>
                <a:cs typeface="Futura Medium" panose="020B0602020204020303" pitchFamily="34" charset="-79"/>
              </a:endParaRPr>
            </a:p>
          </p:txBody>
        </p:sp>
      </p:grpSp>
      <p:grpSp>
        <p:nvGrpSpPr>
          <p:cNvPr id="11" name="Group 10">
            <a:extLst>
              <a:ext uri="{FF2B5EF4-FFF2-40B4-BE49-F238E27FC236}">
                <a16:creationId xmlns:a16="http://schemas.microsoft.com/office/drawing/2014/main" id="{7D08A462-34CA-3A4A-9467-DBA82C89FB2B}"/>
              </a:ext>
            </a:extLst>
          </p:cNvPr>
          <p:cNvGrpSpPr/>
          <p:nvPr/>
        </p:nvGrpSpPr>
        <p:grpSpPr>
          <a:xfrm>
            <a:off x="2684318" y="1911697"/>
            <a:ext cx="2032590" cy="2032590"/>
            <a:chOff x="2027496" y="1303038"/>
            <a:chExt cx="2032590" cy="2032590"/>
          </a:xfrm>
        </p:grpSpPr>
        <p:sp>
          <p:nvSpPr>
            <p:cNvPr id="27" name="Oval 26">
              <a:extLst>
                <a:ext uri="{FF2B5EF4-FFF2-40B4-BE49-F238E27FC236}">
                  <a16:creationId xmlns:a16="http://schemas.microsoft.com/office/drawing/2014/main" id="{2E0426EC-132E-4B4B-8886-05EBCC25E6DF}"/>
                </a:ext>
              </a:extLst>
            </p:cNvPr>
            <p:cNvSpPr/>
            <p:nvPr/>
          </p:nvSpPr>
          <p:spPr>
            <a:xfrm>
              <a:off x="2027496" y="1303038"/>
              <a:ext cx="2032590" cy="2032590"/>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F8BB98EB-6EAE-8C49-BFE6-753D595123F9}"/>
                </a:ext>
              </a:extLst>
            </p:cNvPr>
            <p:cNvSpPr txBox="1"/>
            <p:nvPr/>
          </p:nvSpPr>
          <p:spPr>
            <a:xfrm>
              <a:off x="2131192" y="1546045"/>
              <a:ext cx="1825198" cy="1546577"/>
            </a:xfrm>
            <a:prstGeom prst="rect">
              <a:avLst/>
            </a:prstGeom>
            <a:noFill/>
          </p:spPr>
          <p:txBody>
            <a:bodyPr wrap="square" rtlCol="0">
              <a:spAutoFit/>
            </a:bodyPr>
            <a:lstStyle/>
            <a:p>
              <a:pPr algn="ctr"/>
              <a:r>
                <a:rPr lang="en-GB" dirty="0">
                  <a:latin typeface="Futura Medium" panose="020B0602020204020303" pitchFamily="34" charset="-79"/>
                  <a:cs typeface="Futura Medium" panose="020B0602020204020303" pitchFamily="34" charset="-79"/>
                </a:rPr>
                <a:t>More than </a:t>
              </a:r>
            </a:p>
            <a:p>
              <a:pPr algn="ctr"/>
              <a:r>
                <a:rPr lang="en-GB" dirty="0">
                  <a:latin typeface="Futura Medium" panose="020B0602020204020303" pitchFamily="34" charset="-79"/>
                  <a:cs typeface="Futura Medium" panose="020B0602020204020303" pitchFamily="34" charset="-79"/>
                </a:rPr>
                <a:t>9 million tons of plastic waste makes its way into the sea each year, harming animals who mistake it for food.</a:t>
              </a:r>
              <a:endParaRPr lang="en-US" dirty="0">
                <a:latin typeface="Futura Medium" panose="020B0602020204020303" pitchFamily="34" charset="-79"/>
                <a:cs typeface="Futura Medium" panose="020B0602020204020303" pitchFamily="34" charset="-79"/>
              </a:endParaRPr>
            </a:p>
          </p:txBody>
        </p:sp>
      </p:grpSp>
      <p:pic>
        <p:nvPicPr>
          <p:cNvPr id="20" name="Picture 19">
            <a:extLst>
              <a:ext uri="{FF2B5EF4-FFF2-40B4-BE49-F238E27FC236}">
                <a16:creationId xmlns:a16="http://schemas.microsoft.com/office/drawing/2014/main" id="{77E6836C-46D8-5A4A-8575-D7C188365A08}"/>
              </a:ext>
            </a:extLst>
          </p:cNvPr>
          <p:cNvPicPr>
            <a:picLocks noChangeAspect="1"/>
          </p:cNvPicPr>
          <p:nvPr/>
        </p:nvPicPr>
        <p:blipFill>
          <a:blip r:embed="rId4" cstate="email"/>
          <a:stretch>
            <a:fillRect/>
          </a:stretch>
        </p:blipFill>
        <p:spPr>
          <a:xfrm>
            <a:off x="6142233" y="5483889"/>
            <a:ext cx="2946477" cy="1072621"/>
          </a:xfrm>
          <a:prstGeom prst="rect">
            <a:avLst/>
          </a:prstGeom>
        </p:spPr>
      </p:pic>
    </p:spTree>
    <p:extLst>
      <p:ext uri="{BB962C8B-B14F-4D97-AF65-F5344CB8AC3E}">
        <p14:creationId xmlns:p14="http://schemas.microsoft.com/office/powerpoint/2010/main" val="305498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EDEDE5-D13F-B84B-BA2E-D14ADC85A00C}"/>
              </a:ext>
            </a:extLst>
          </p:cNvPr>
          <p:cNvPicPr>
            <a:picLocks noChangeAspect="1"/>
          </p:cNvPicPr>
          <p:nvPr/>
        </p:nvPicPr>
        <p:blipFill>
          <a:blip r:embed="rId3" cstate="email"/>
          <a:stretch>
            <a:fillRect/>
          </a:stretch>
        </p:blipFill>
        <p:spPr>
          <a:xfrm>
            <a:off x="0" y="0"/>
            <a:ext cx="9144000" cy="5130800"/>
          </a:xfrm>
          <a:prstGeom prst="rect">
            <a:avLst/>
          </a:prstGeom>
        </p:spPr>
      </p:pic>
      <p:grpSp>
        <p:nvGrpSpPr>
          <p:cNvPr id="11" name="Group 10">
            <a:extLst>
              <a:ext uri="{FF2B5EF4-FFF2-40B4-BE49-F238E27FC236}">
                <a16:creationId xmlns:a16="http://schemas.microsoft.com/office/drawing/2014/main" id="{E2555F45-EADE-7340-9E76-1F2846F98E54}"/>
              </a:ext>
            </a:extLst>
          </p:cNvPr>
          <p:cNvGrpSpPr/>
          <p:nvPr/>
        </p:nvGrpSpPr>
        <p:grpSpPr>
          <a:xfrm>
            <a:off x="302400" y="1821918"/>
            <a:ext cx="2293095" cy="2544020"/>
            <a:chOff x="329064" y="809547"/>
            <a:chExt cx="2293095" cy="2544020"/>
          </a:xfrm>
        </p:grpSpPr>
        <p:sp>
          <p:nvSpPr>
            <p:cNvPr id="7" name="Rectangle 6">
              <a:extLst>
                <a:ext uri="{FF2B5EF4-FFF2-40B4-BE49-F238E27FC236}">
                  <a16:creationId xmlns:a16="http://schemas.microsoft.com/office/drawing/2014/main" id="{73CB783C-4662-0344-B4ED-10FF9B756130}"/>
                </a:ext>
              </a:extLst>
            </p:cNvPr>
            <p:cNvSpPr/>
            <p:nvPr/>
          </p:nvSpPr>
          <p:spPr>
            <a:xfrm>
              <a:off x="329064" y="809547"/>
              <a:ext cx="2229478" cy="254402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7A92FD3-74D6-6347-A20C-0BE467F317E7}"/>
                </a:ext>
              </a:extLst>
            </p:cNvPr>
            <p:cNvSpPr txBox="1"/>
            <p:nvPr/>
          </p:nvSpPr>
          <p:spPr>
            <a:xfrm>
              <a:off x="428697" y="953520"/>
              <a:ext cx="2193462" cy="2308324"/>
            </a:xfrm>
            <a:prstGeom prst="rect">
              <a:avLst/>
            </a:prstGeom>
            <a:noFill/>
          </p:spPr>
          <p:txBody>
            <a:bodyPr wrap="square" rtlCol="0">
              <a:spAutoFit/>
            </a:bodyPr>
            <a:lstStyle/>
            <a:p>
              <a:r>
                <a:rPr lang="en-US" sz="1200" b="1" dirty="0">
                  <a:latin typeface="Futura Medium" panose="020B0602020204020303" pitchFamily="34" charset="-79"/>
                  <a:cs typeface="Futura Medium" panose="020B0602020204020303" pitchFamily="34" charset="-79"/>
                </a:rPr>
                <a:t>Individual actions</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Buy sustainable fish and seafood</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Reduce plastic use, reuse and recycle</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Reduce use of fossil fuels that contribute to global warming</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Hold businesses to account</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Ask politicians to protect oceans</a:t>
              </a:r>
            </a:p>
          </p:txBody>
        </p:sp>
      </p:grpSp>
      <p:sp>
        <p:nvSpPr>
          <p:cNvPr id="16" name="TextBox 15">
            <a:extLst>
              <a:ext uri="{FF2B5EF4-FFF2-40B4-BE49-F238E27FC236}">
                <a16:creationId xmlns:a16="http://schemas.microsoft.com/office/drawing/2014/main" id="{86C7B167-F527-F94D-94CE-DD7496661B8C}"/>
              </a:ext>
            </a:extLst>
          </p:cNvPr>
          <p:cNvSpPr txBox="1"/>
          <p:nvPr/>
        </p:nvSpPr>
        <p:spPr>
          <a:xfrm>
            <a:off x="302400" y="5605200"/>
            <a:ext cx="6988133" cy="1077218"/>
          </a:xfrm>
          <a:prstGeom prst="rect">
            <a:avLst/>
          </a:prstGeom>
          <a:noFill/>
        </p:spPr>
        <p:txBody>
          <a:bodyPr wrap="square" rtlCol="0">
            <a:spAutoFit/>
          </a:bodyPr>
          <a:lstStyle/>
          <a:p>
            <a:r>
              <a:rPr lang="en-GB" sz="4400" b="1" dirty="0">
                <a:latin typeface="Futura-Medium" panose="020B0600000000000000" pitchFamily="34" charset="0"/>
              </a:rPr>
              <a:t>What can we do?</a:t>
            </a:r>
          </a:p>
          <a:p>
            <a:endParaRPr lang="en-GB" sz="2000" b="1" dirty="0">
              <a:latin typeface="Futura-Medium" panose="020B0600000000000000" pitchFamily="34" charset="0"/>
            </a:endParaRPr>
          </a:p>
        </p:txBody>
      </p:sp>
      <p:pic>
        <p:nvPicPr>
          <p:cNvPr id="9" name="Picture 8">
            <a:extLst>
              <a:ext uri="{FF2B5EF4-FFF2-40B4-BE49-F238E27FC236}">
                <a16:creationId xmlns:a16="http://schemas.microsoft.com/office/drawing/2014/main" id="{283F7556-BA48-9648-B9F4-7E546B3C8388}"/>
              </a:ext>
            </a:extLst>
          </p:cNvPr>
          <p:cNvPicPr>
            <a:picLocks noChangeAspect="1"/>
          </p:cNvPicPr>
          <p:nvPr/>
        </p:nvPicPr>
        <p:blipFill>
          <a:blip r:embed="rId4" cstate="email"/>
          <a:stretch>
            <a:fillRect/>
          </a:stretch>
        </p:blipFill>
        <p:spPr>
          <a:xfrm>
            <a:off x="6142233" y="5483889"/>
            <a:ext cx="2946477" cy="1072621"/>
          </a:xfrm>
          <a:prstGeom prst="rect">
            <a:avLst/>
          </a:prstGeom>
        </p:spPr>
      </p:pic>
      <p:grpSp>
        <p:nvGrpSpPr>
          <p:cNvPr id="2" name="Group 1">
            <a:extLst>
              <a:ext uri="{FF2B5EF4-FFF2-40B4-BE49-F238E27FC236}">
                <a16:creationId xmlns:a16="http://schemas.microsoft.com/office/drawing/2014/main" id="{54A730C2-D524-D04E-A750-DF2D23336B5F}"/>
              </a:ext>
            </a:extLst>
          </p:cNvPr>
          <p:cNvGrpSpPr/>
          <p:nvPr/>
        </p:nvGrpSpPr>
        <p:grpSpPr>
          <a:xfrm>
            <a:off x="6121693" y="171696"/>
            <a:ext cx="2365484" cy="1667699"/>
            <a:chOff x="6121693" y="250074"/>
            <a:chExt cx="2365484" cy="1667699"/>
          </a:xfrm>
        </p:grpSpPr>
        <p:sp>
          <p:nvSpPr>
            <p:cNvPr id="18" name="Rectangle 17">
              <a:extLst>
                <a:ext uri="{FF2B5EF4-FFF2-40B4-BE49-F238E27FC236}">
                  <a16:creationId xmlns:a16="http://schemas.microsoft.com/office/drawing/2014/main" id="{EFFDC758-A40D-6D4E-B5D3-8DADBBD318C0}"/>
                </a:ext>
              </a:extLst>
            </p:cNvPr>
            <p:cNvSpPr/>
            <p:nvPr/>
          </p:nvSpPr>
          <p:spPr>
            <a:xfrm>
              <a:off x="6121693" y="250074"/>
              <a:ext cx="2365484" cy="157184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9E9B875-3322-C942-BADF-F45A1C3D6905}"/>
                </a:ext>
              </a:extLst>
            </p:cNvPr>
            <p:cNvSpPr txBox="1"/>
            <p:nvPr/>
          </p:nvSpPr>
          <p:spPr>
            <a:xfrm>
              <a:off x="6222263" y="325029"/>
              <a:ext cx="2264914" cy="1592744"/>
            </a:xfrm>
            <a:prstGeom prst="rect">
              <a:avLst/>
            </a:prstGeom>
            <a:noFill/>
          </p:spPr>
          <p:txBody>
            <a:bodyPr wrap="square" rtlCol="0">
              <a:spAutoFit/>
            </a:bodyPr>
            <a:lstStyle/>
            <a:p>
              <a:r>
                <a:rPr lang="en-US" sz="1200" b="1" dirty="0">
                  <a:latin typeface="Futura Medium" panose="020B0602020204020303" pitchFamily="34" charset="-79"/>
                  <a:cs typeface="Futura Medium" panose="020B0602020204020303" pitchFamily="34" charset="-79"/>
                </a:rPr>
                <a:t>Global change</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Create Marine Protected Areas in costal waters</a:t>
              </a:r>
            </a:p>
            <a:p>
              <a:pPr marL="171450" indent="-171450">
                <a:buFont typeface="Arial" panose="020B0604020202020204" pitchFamily="34" charset="0"/>
                <a:buChar char="•"/>
              </a:pPr>
              <a:r>
                <a:rPr lang="en-US" sz="1200" dirty="0">
                  <a:latin typeface="Futura Medium" panose="020B0602020204020303" pitchFamily="34" charset="-79"/>
                  <a:cs typeface="Futura Medium" panose="020B0602020204020303" pitchFamily="34" charset="-79"/>
                </a:rPr>
                <a:t>Need for an international treaty to protect high seas from overfishing, mining and shipping</a:t>
              </a:r>
            </a:p>
            <a:p>
              <a:endParaRPr lang="en-US" dirty="0"/>
            </a:p>
          </p:txBody>
        </p:sp>
      </p:grpSp>
      <p:pic>
        <p:nvPicPr>
          <p:cNvPr id="4" name="Picture 3">
            <a:extLst>
              <a:ext uri="{FF2B5EF4-FFF2-40B4-BE49-F238E27FC236}">
                <a16:creationId xmlns:a16="http://schemas.microsoft.com/office/drawing/2014/main" id="{19813E86-69CA-C847-9BAD-C59598396DE1}"/>
              </a:ext>
            </a:extLst>
          </p:cNvPr>
          <p:cNvPicPr>
            <a:picLocks noChangeAspect="1"/>
          </p:cNvPicPr>
          <p:nvPr/>
        </p:nvPicPr>
        <p:blipFill>
          <a:blip r:embed="rId5" cstate="email"/>
          <a:stretch>
            <a:fillRect/>
          </a:stretch>
        </p:blipFill>
        <p:spPr>
          <a:xfrm>
            <a:off x="2659112" y="1478708"/>
            <a:ext cx="6303850" cy="2792845"/>
          </a:xfrm>
          <a:prstGeom prst="rect">
            <a:avLst/>
          </a:prstGeom>
        </p:spPr>
      </p:pic>
    </p:spTree>
    <p:extLst>
      <p:ext uri="{BB962C8B-B14F-4D97-AF65-F5344CB8AC3E}">
        <p14:creationId xmlns:p14="http://schemas.microsoft.com/office/powerpoint/2010/main" val="617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1342</TotalTime>
  <Words>896</Words>
  <Application>Microsoft Office PowerPoint</Application>
  <PresentationFormat>On-screen Show (4:3)</PresentationFormat>
  <Paragraphs>89</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Futura Md BT</vt:lpstr>
      <vt:lpstr>Futura Medium</vt:lpstr>
      <vt:lpstr>Futura-Medium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Cockerell</dc:creator>
  <cp:lastModifiedBy>Clare Morphew</cp:lastModifiedBy>
  <cp:revision>120</cp:revision>
  <dcterms:created xsi:type="dcterms:W3CDTF">2019-05-24T11:01:30Z</dcterms:created>
  <dcterms:modified xsi:type="dcterms:W3CDTF">2020-06-30T09:21:18Z</dcterms:modified>
</cp:coreProperties>
</file>