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56" r:id="rId2"/>
    <p:sldId id="257" r:id="rId3"/>
    <p:sldId id="258" r:id="rId4"/>
    <p:sldId id="260" r:id="rId5"/>
    <p:sldId id="261" r:id="rId6"/>
    <p:sldId id="267" r:id="rId7"/>
    <p:sldId id="263" r:id="rId8"/>
    <p:sldId id="265" r:id="rId9"/>
    <p:sldId id="266" r:id="rId10"/>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p15="http://schemas.microsoft.com/office/powerpoint/2012/main"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31"/>
    <a:srgbClr val="245533"/>
    <a:srgbClr val="22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3"/>
    <p:restoredTop sz="62397" autoAdjust="0"/>
  </p:normalViewPr>
  <p:slideViewPr>
    <p:cSldViewPr snapToGrid="0" snapToObjects="1">
      <p:cViewPr varScale="1">
        <p:scale>
          <a:sx n="45" d="100"/>
          <a:sy n="45" d="100"/>
        </p:scale>
        <p:origin x="188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6/30/2020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p14="http://schemas.microsoft.com/office/powerpoint/2010/main"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urplanet.com/en/video/biome-tour-of-our-freshwa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All life on earth depends on freshwater. Yet less than 3% of the water on our planet is freshwater. The rest is salty water in the oceans.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Almost all freshwater is locked up in ice caps or glaciers or buried deep underground. We are able to use less than 1% of freshwater as it flows through rivers and streams, ponds, lakes and wetlands.</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Indicate main rivers and lakes on the world map.</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p14="http://schemas.microsoft.com/office/powerpoint/2010/main" val="237255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Let’s have a look at our freshwater ecosystems.</a:t>
            </a:r>
            <a:r>
              <a:rPr lang="en-GB" dirty="0">
                <a:effectLst/>
              </a:rPr>
              <a:t> </a:t>
            </a:r>
            <a:endParaRPr lang="en-GB" dirty="0" smtClean="0">
              <a:effectLst/>
            </a:endParaRPr>
          </a:p>
          <a:p>
            <a:endParaRPr lang="en-GB" dirty="0" smtClean="0">
              <a:effectLst/>
            </a:endParaRPr>
          </a:p>
          <a:p>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freshwater: </a:t>
            </a:r>
            <a:r>
              <a:rPr lang="en-GB" dirty="0" smtClean="0">
                <a:hlinkClick r:id="rId3"/>
              </a:rPr>
              <a:t>https://www.ourplanet.com/en/video/biome-tour-of-our-freshwater/</a:t>
            </a:r>
            <a:endParaRPr lang="en-US" dirty="0" smtClean="0"/>
          </a:p>
          <a:p>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val="28688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Freshwater habitats are home to more than 10% of all known animals and almost half of all known fish species.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Freshwater ecosystems allow wildlife to travel vast distances to complete their life cycles. They also transport nutrients which make soil good for growing food.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 flow of clean freshwater through rivers, lakes and wetlands is key to the survival of aquatic life. </a:t>
            </a:r>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val="84843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need freshwater to stay alive, stay clean and water the crops we eat. We also use water to produce electricity through hydropower and in thermal power stations.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Images include:</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Water to drink</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Watering food crops</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Producing cotton</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Producing energy – a hydroelectric dam </a:t>
            </a: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val="155471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Salmon travel for thousands of kilometres in their lifetime, spending most of their life in the ocean and returning to the river of their birth to spawn.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Salmon start life as fertilized eggs in gravel at the bottom of streams, far from the sea. After hatching, they swim downstream to the ocean where they live for many years and grow into adults. Once fully developed, their bodies change so that they can move from salt water to freshwater and they migrate to rivers and streams to lay their eggs.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When living in freshwater, salmon need a flow of clean, cool water and river features such as pools and riffles. Pools are areas of a stream or river where the water is deep, slow moving, with silt or clay on the bottom. These allow salmon to hide from predators or rest in cooler water. Riffles are areas of a stream or river where the water is shallow and fast moving, with gravel or rocks on the bottom. Salmon rely on these for laying their eggs, and the flow adds oxygen to the water.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When humans change the flow or course of a river by building dams, salmon struggle to travel up and downstream to complete their life cycle. Some dams have ‘fish ladders’ for migrating fish, but even the best of these still let fewer fish through.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Wild salmon is an important source of food and income for many people, and a vital part of the freshwater and ocean ecosystem. We risk losing them if we don’t stop interfering with the natural flow of rivers and streams.</a:t>
            </a: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val="199837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b="1" kern="1200" dirty="0">
                <a:solidFill>
                  <a:schemeClr val="tx1"/>
                </a:solidFill>
                <a:effectLst/>
                <a:latin typeface="+mn-lt"/>
                <a:ea typeface="+mn-ea"/>
                <a:cs typeface="+mn-cs"/>
              </a:rPr>
              <a:t>Decline in fish populations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Populations of freshwater species are falling faster than wildlife in any other type of habitat on our planet.</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Using too much water</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 are using too much water. In many places, we pump water directly from rivers or from below the ground, and take more than rainwater can replace. This means less and less water flowing downstream or underground until eventually it dries up.</a:t>
            </a:r>
          </a:p>
          <a:p>
            <a:r>
              <a:rPr lang="en-GB" sz="900" kern="1200" dirty="0">
                <a:solidFill>
                  <a:schemeClr val="tx1"/>
                </a:solidFill>
                <a:effectLst/>
                <a:latin typeface="+mn-lt"/>
                <a:ea typeface="+mn-ea"/>
                <a:cs typeface="+mn-cs"/>
              </a:rPr>
              <a:t> </a:t>
            </a:r>
          </a:p>
          <a:p>
            <a:r>
              <a:rPr lang="en-US" sz="900" b="1" kern="1200" dirty="0">
                <a:solidFill>
                  <a:schemeClr val="tx1"/>
                </a:solidFill>
                <a:effectLst/>
                <a:latin typeface="+mn-lt"/>
                <a:ea typeface="+mn-ea"/>
                <a:cs typeface="+mn-cs"/>
              </a:rPr>
              <a:t>Changing the flow of rivers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To collect water for cities, farms and hydropower, we build dams that stop the natural flow of rivers. Dams prevent fish from migrating upstream to spawn.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Changing the course of rivers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Concrete is used to strengthen and raise riverbanks to prevent flooding and the land along rivers is often used to build houses or as farmland. This destroys floodplain wetlands, which filter water and provide homes for wildlife and places for fish to spawn. The concrete banks can increase the flow of water and make river levels downstream rise much higher and faster. As a result, the banks often break, leading to worse floods.</a:t>
            </a: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val="144932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About 90% of the water we use is for crop irrigation. This can be done more efficiently and wisely through drip irrigation and other technologies that use less water.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We can remove or alter dams that cause problems by disrupting the flow of freshwater and we can think more carefully about whether, and where, to build new ones. We should explore different ways to generate renewable electricity and collect water for drinking and irrigation without blocking entire rivers.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There are things we can do at home to use less and allow more water to stay in the freshwater habitats where it is needed. We can use less water when washing, cooking, and flushing the toilet. </a:t>
            </a:r>
          </a:p>
          <a:p>
            <a:r>
              <a:rPr lang="en-GB" sz="9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val="326076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Visit </a:t>
            </a:r>
            <a:r>
              <a:rPr lang="en-GB" dirty="0" err="1"/>
              <a:t>www.ourplanet.com</a:t>
            </a:r>
            <a:r>
              <a:rPr lang="en-GB" dirty="0"/>
              <a:t> for more information, classroom resources and a wealth of free videos.</a:t>
            </a: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val="180453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6/30/2020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p14="http://schemas.microsoft.com/office/powerpoint/2010/main"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freshwater/"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7E386C-98C9-BE44-8064-7F6839FFE0B8}"/>
              </a:ext>
            </a:extLst>
          </p:cNvPr>
          <p:cNvSpPr txBox="1"/>
          <p:nvPr/>
        </p:nvSpPr>
        <p:spPr>
          <a:xfrm>
            <a:off x="302400" y="5635478"/>
            <a:ext cx="5984112" cy="769441"/>
          </a:xfrm>
          <a:prstGeom prst="rect">
            <a:avLst/>
          </a:prstGeom>
          <a:noFill/>
        </p:spPr>
        <p:txBody>
          <a:bodyPr wrap="square" rtlCol="0">
            <a:spAutoFit/>
          </a:bodyPr>
          <a:lstStyle/>
          <a:p>
            <a:r>
              <a:rPr lang="en-GB" sz="4400" b="1" dirty="0">
                <a:latin typeface="Futura-Medium" panose="020B0600000000000000" pitchFamily="34" charset="0"/>
              </a:rPr>
              <a:t>Our freshwater</a:t>
            </a:r>
          </a:p>
        </p:txBody>
      </p:sp>
      <p:pic>
        <p:nvPicPr>
          <p:cNvPr id="7" name="Picture 6">
            <a:extLst>
              <a:ext uri="{FF2B5EF4-FFF2-40B4-BE49-F238E27FC236}">
                <a16:creationId xmlns:a16="http://schemas.microsoft.com/office/drawing/2014/main"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4" name="Picture 3">
            <a:extLst>
              <a:ext uri="{FF2B5EF4-FFF2-40B4-BE49-F238E27FC236}">
                <a16:creationId xmlns:a16="http://schemas.microsoft.com/office/drawing/2014/main" id="{E2086E63-4145-4345-BA09-2D60B9331E57}"/>
              </a:ext>
            </a:extLst>
          </p:cNvPr>
          <p:cNvPicPr>
            <a:picLocks noChangeAspect="1"/>
          </p:cNvPicPr>
          <p:nvPr/>
        </p:nvPicPr>
        <p:blipFill>
          <a:blip r:embed="rId4" cstate="email"/>
          <a:stretch>
            <a:fillRect/>
          </a:stretch>
        </p:blipFill>
        <p:spPr>
          <a:xfrm>
            <a:off x="0" y="0"/>
            <a:ext cx="9144000" cy="5132832"/>
          </a:xfrm>
          <a:prstGeom prst="rect">
            <a:avLst/>
          </a:prstGeom>
          <a:noFill/>
          <a:ln>
            <a:noFill/>
          </a:ln>
        </p:spPr>
      </p:pic>
    </p:spTree>
    <p:extLst>
      <p:ext uri="{BB962C8B-B14F-4D97-AF65-F5344CB8AC3E}">
        <p14:creationId xmlns:p14="http://schemas.microsoft.com/office/powerpoint/2010/main" val="193419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A15AD2-69F5-874D-B332-CB3EF3F82E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23" name="TextBox 22">
            <a:extLst>
              <a:ext uri="{FF2B5EF4-FFF2-40B4-BE49-F238E27FC236}">
                <a16:creationId xmlns:a16="http://schemas.microsoft.com/office/drawing/2014/main" id="{D5A72768-F97F-194B-B321-FD1EFE2D2B25}"/>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Where in the world?</a:t>
            </a:r>
          </a:p>
        </p:txBody>
      </p:sp>
      <p:pic>
        <p:nvPicPr>
          <p:cNvPr id="15" name="Picture 14">
            <a:extLst>
              <a:ext uri="{FF2B5EF4-FFF2-40B4-BE49-F238E27FC236}">
                <a16:creationId xmlns:a16="http://schemas.microsoft.com/office/drawing/2014/main" id="{3831AF21-093E-114C-A1D3-BB821D8EA55E}"/>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val="201024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22EB58-EE6F-D24A-8BB6-1CEF0343EA55}"/>
              </a:ext>
            </a:extLst>
          </p:cNvPr>
          <p:cNvSpPr txBox="1"/>
          <p:nvPr/>
        </p:nvSpPr>
        <p:spPr>
          <a:xfrm>
            <a:off x="286427" y="5483889"/>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 </a:t>
            </a:r>
          </a:p>
          <a:p>
            <a:r>
              <a:rPr lang="en-GB" sz="2000" b="1" dirty="0">
                <a:latin typeface="Futura-Medium" panose="020B0600000000000000" pitchFamily="34" charset="0"/>
              </a:rPr>
              <a:t>our rivers and lakes</a:t>
            </a:r>
          </a:p>
        </p:txBody>
      </p:sp>
      <p:pic>
        <p:nvPicPr>
          <p:cNvPr id="8" name="Picture 7">
            <a:extLst>
              <a:ext uri="{FF2B5EF4-FFF2-40B4-BE49-F238E27FC236}">
                <a16:creationId xmlns:a16="http://schemas.microsoft.com/office/drawing/2014/main" id="{3EAF221F-0016-5140-8428-6C21678DFB1A}"/>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12" name="TextBox 11">
            <a:extLst>
              <a:ext uri="{FF2B5EF4-FFF2-40B4-BE49-F238E27FC236}">
                <a16:creationId xmlns:a16="http://schemas.microsoft.com/office/drawing/2014/main" id="{95C8A627-3781-3F4F-A3E1-75344D950F83}"/>
              </a:ext>
            </a:extLst>
          </p:cNvPr>
          <p:cNvSpPr txBox="1"/>
          <p:nvPr/>
        </p:nvSpPr>
        <p:spPr>
          <a:xfrm>
            <a:off x="1579944" y="2043892"/>
            <a:ext cx="5984112" cy="830997"/>
          </a:xfrm>
          <a:prstGeom prst="rect">
            <a:avLst/>
          </a:prstGeom>
          <a:noFill/>
        </p:spPr>
        <p:txBody>
          <a:bodyPr wrap="square" rtlCol="0">
            <a:spAutoFit/>
          </a:bodyPr>
          <a:lstStyle/>
          <a:p>
            <a:r>
              <a:rPr lang="en-GB" sz="4800" b="1" dirty="0">
                <a:solidFill>
                  <a:schemeClr val="bg1"/>
                </a:solidFill>
                <a:latin typeface="Futura-Medium" panose="020B0600000000000000" pitchFamily="34" charset="0"/>
              </a:rPr>
              <a:t>Placeholder for film</a:t>
            </a:r>
          </a:p>
        </p:txBody>
      </p:sp>
      <p:pic>
        <p:nvPicPr>
          <p:cNvPr id="4" name="Picture 3">
            <a:extLst>
              <a:ext uri="{FF2B5EF4-FFF2-40B4-BE49-F238E27FC236}">
                <a16:creationId xmlns:a16="http://schemas.microsoft.com/office/drawing/2014/main" id="{5446EC75-9DD6-A44A-9527-4641530FB48F}"/>
              </a:ext>
            </a:extLst>
          </p:cNvPr>
          <p:cNvPicPr>
            <a:picLocks noChangeAspect="1"/>
          </p:cNvPicPr>
          <p:nvPr/>
        </p:nvPicPr>
        <p:blipFill>
          <a:blip r:embed="rId4" cstate="email"/>
          <a:stretch>
            <a:fillRect/>
          </a:stretch>
        </p:blipFill>
        <p:spPr>
          <a:xfrm>
            <a:off x="0" y="-11611"/>
            <a:ext cx="9144000" cy="5130800"/>
          </a:xfrm>
          <a:prstGeom prst="rect">
            <a:avLst/>
          </a:prstGeom>
        </p:spPr>
      </p:pic>
      <p:pic>
        <p:nvPicPr>
          <p:cNvPr id="6" name="Picture 5" descr="icon.png">
            <a:hlinkClick r:id="rId5"/>
          </p:cNvPr>
          <p:cNvPicPr>
            <a:picLocks noChangeAspect="1"/>
          </p:cNvPicPr>
          <p:nvPr/>
        </p:nvPicPr>
        <p:blipFill>
          <a:blip r:embed="rId6"/>
          <a:stretch>
            <a:fillRect/>
          </a:stretch>
        </p:blipFill>
        <p:spPr>
          <a:xfrm>
            <a:off x="3352952" y="1376238"/>
            <a:ext cx="2438095" cy="2438095"/>
          </a:xfrm>
          <a:prstGeom prst="rect">
            <a:avLst/>
          </a:prstGeom>
        </p:spPr>
      </p:pic>
    </p:spTree>
    <p:extLst>
      <p:ext uri="{BB962C8B-B14F-4D97-AF65-F5344CB8AC3E}">
        <p14:creationId xmlns:p14="http://schemas.microsoft.com/office/powerpoint/2010/main" val="364944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B8A03-A2CE-8141-862A-944E0E53A828}"/>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6" name="TextBox 5">
            <a:extLst>
              <a:ext uri="{FF2B5EF4-FFF2-40B4-BE49-F238E27FC236}">
                <a16:creationId xmlns:a16="http://schemas.microsoft.com/office/drawing/2014/main" id="{A0B871F0-5943-4344-9F02-BD0746526CB6}"/>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Water for wildlife</a:t>
            </a:r>
          </a:p>
        </p:txBody>
      </p:sp>
      <p:grpSp>
        <p:nvGrpSpPr>
          <p:cNvPr id="27" name="Group 26">
            <a:extLst>
              <a:ext uri="{FF2B5EF4-FFF2-40B4-BE49-F238E27FC236}">
                <a16:creationId xmlns:a16="http://schemas.microsoft.com/office/drawing/2014/main" id="{BA5E083C-A36C-2E4D-A67E-563A8BB8A849}"/>
              </a:ext>
            </a:extLst>
          </p:cNvPr>
          <p:cNvGrpSpPr/>
          <p:nvPr/>
        </p:nvGrpSpPr>
        <p:grpSpPr>
          <a:xfrm>
            <a:off x="0" y="0"/>
            <a:ext cx="3048000" cy="2565400"/>
            <a:chOff x="0" y="0"/>
            <a:chExt cx="3048000" cy="2565400"/>
          </a:xfrm>
        </p:grpSpPr>
        <p:pic>
          <p:nvPicPr>
            <p:cNvPr id="4" name="Picture 3">
              <a:extLst>
                <a:ext uri="{FF2B5EF4-FFF2-40B4-BE49-F238E27FC236}">
                  <a16:creationId xmlns:a16="http://schemas.microsoft.com/office/drawing/2014/main" id="{08CC904A-61A3-E449-A422-1B03625C2E96}"/>
                </a:ext>
              </a:extLst>
            </p:cNvPr>
            <p:cNvPicPr>
              <a:picLocks noChangeAspect="1"/>
            </p:cNvPicPr>
            <p:nvPr/>
          </p:nvPicPr>
          <p:blipFill>
            <a:blip r:embed="rId4" cstate="email"/>
            <a:stretch>
              <a:fillRect/>
            </a:stretch>
          </p:blipFill>
          <p:spPr>
            <a:xfrm>
              <a:off x="0" y="0"/>
              <a:ext cx="3048000" cy="2565400"/>
            </a:xfrm>
            <a:prstGeom prst="rect">
              <a:avLst/>
            </a:prstGeom>
          </p:spPr>
        </p:pic>
        <p:sp>
          <p:nvSpPr>
            <p:cNvPr id="21" name="TextBox 20">
              <a:extLst>
                <a:ext uri="{FF2B5EF4-FFF2-40B4-BE49-F238E27FC236}">
                  <a16:creationId xmlns:a16="http://schemas.microsoft.com/office/drawing/2014/main" id="{C92CCD80-7CC3-C24A-BDF3-71380F3B9C22}"/>
                </a:ext>
              </a:extLst>
            </p:cNvPr>
            <p:cNvSpPr txBox="1"/>
            <p:nvPr/>
          </p:nvSpPr>
          <p:spPr>
            <a:xfrm flipH="1">
              <a:off x="120914" y="2204808"/>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Dragonfly</a:t>
              </a:r>
            </a:p>
          </p:txBody>
        </p:sp>
      </p:grpSp>
      <p:grpSp>
        <p:nvGrpSpPr>
          <p:cNvPr id="33" name="Group 32">
            <a:extLst>
              <a:ext uri="{FF2B5EF4-FFF2-40B4-BE49-F238E27FC236}">
                <a16:creationId xmlns:a16="http://schemas.microsoft.com/office/drawing/2014/main" id="{8A797450-73F2-6345-8A2E-52CB4C7D2851}"/>
              </a:ext>
            </a:extLst>
          </p:cNvPr>
          <p:cNvGrpSpPr/>
          <p:nvPr/>
        </p:nvGrpSpPr>
        <p:grpSpPr>
          <a:xfrm>
            <a:off x="-8624" y="2565400"/>
            <a:ext cx="3056623" cy="2565400"/>
            <a:chOff x="-8624" y="2565400"/>
            <a:chExt cx="3056623" cy="2565400"/>
          </a:xfrm>
        </p:grpSpPr>
        <p:pic>
          <p:nvPicPr>
            <p:cNvPr id="14" name="Picture 13">
              <a:extLst>
                <a:ext uri="{FF2B5EF4-FFF2-40B4-BE49-F238E27FC236}">
                  <a16:creationId xmlns:a16="http://schemas.microsoft.com/office/drawing/2014/main" id="{5D7D0F83-EF14-8147-BAE7-62C933AD2E92}"/>
                </a:ext>
              </a:extLst>
            </p:cNvPr>
            <p:cNvPicPr>
              <a:picLocks noChangeAspect="1"/>
            </p:cNvPicPr>
            <p:nvPr/>
          </p:nvPicPr>
          <p:blipFill>
            <a:blip r:embed="rId5" cstate="email"/>
            <a:stretch>
              <a:fillRect/>
            </a:stretch>
          </p:blipFill>
          <p:spPr>
            <a:xfrm>
              <a:off x="-8624" y="2565400"/>
              <a:ext cx="3056623" cy="2565400"/>
            </a:xfrm>
            <a:prstGeom prst="rect">
              <a:avLst/>
            </a:prstGeom>
          </p:spPr>
        </p:pic>
        <p:sp>
          <p:nvSpPr>
            <p:cNvPr id="22" name="TextBox 21">
              <a:extLst>
                <a:ext uri="{FF2B5EF4-FFF2-40B4-BE49-F238E27FC236}">
                  <a16:creationId xmlns:a16="http://schemas.microsoft.com/office/drawing/2014/main" id="{71033E9E-DD7A-AC41-8403-742C6337C59D}"/>
                </a:ext>
              </a:extLst>
            </p:cNvPr>
            <p:cNvSpPr txBox="1"/>
            <p:nvPr/>
          </p:nvSpPr>
          <p:spPr>
            <a:xfrm>
              <a:off x="140147" y="4770208"/>
              <a:ext cx="2733682"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Sandhill cranes</a:t>
              </a:r>
            </a:p>
          </p:txBody>
        </p:sp>
      </p:grpSp>
      <p:grpSp>
        <p:nvGrpSpPr>
          <p:cNvPr id="31" name="Group 30">
            <a:extLst>
              <a:ext uri="{FF2B5EF4-FFF2-40B4-BE49-F238E27FC236}">
                <a16:creationId xmlns:a16="http://schemas.microsoft.com/office/drawing/2014/main" id="{AE3530A7-EEE2-2C49-93F9-E01859796074}"/>
              </a:ext>
            </a:extLst>
          </p:cNvPr>
          <p:cNvGrpSpPr/>
          <p:nvPr/>
        </p:nvGrpSpPr>
        <p:grpSpPr>
          <a:xfrm>
            <a:off x="3047909" y="0"/>
            <a:ext cx="3035300" cy="2565400"/>
            <a:chOff x="3047909" y="0"/>
            <a:chExt cx="3035300" cy="2565400"/>
          </a:xfrm>
        </p:grpSpPr>
        <p:pic>
          <p:nvPicPr>
            <p:cNvPr id="8" name="Picture 7">
              <a:extLst>
                <a:ext uri="{FF2B5EF4-FFF2-40B4-BE49-F238E27FC236}">
                  <a16:creationId xmlns:a16="http://schemas.microsoft.com/office/drawing/2014/main" id="{A8F41031-FEAF-6548-A8FB-E00D54E1B783}"/>
                </a:ext>
              </a:extLst>
            </p:cNvPr>
            <p:cNvPicPr>
              <a:picLocks noChangeAspect="1"/>
            </p:cNvPicPr>
            <p:nvPr/>
          </p:nvPicPr>
          <p:blipFill>
            <a:blip r:embed="rId6" cstate="email"/>
            <a:stretch>
              <a:fillRect/>
            </a:stretch>
          </p:blipFill>
          <p:spPr>
            <a:xfrm>
              <a:off x="3047909" y="0"/>
              <a:ext cx="3035300" cy="2565400"/>
            </a:xfrm>
            <a:prstGeom prst="rect">
              <a:avLst/>
            </a:prstGeom>
          </p:spPr>
        </p:pic>
        <p:sp>
          <p:nvSpPr>
            <p:cNvPr id="23" name="TextBox 22">
              <a:extLst>
                <a:ext uri="{FF2B5EF4-FFF2-40B4-BE49-F238E27FC236}">
                  <a16:creationId xmlns:a16="http://schemas.microsoft.com/office/drawing/2014/main" id="{730159BA-DF4F-544F-8EF1-6E7AA3BF38C6}"/>
                </a:ext>
              </a:extLst>
            </p:cNvPr>
            <p:cNvSpPr txBox="1"/>
            <p:nvPr/>
          </p:nvSpPr>
          <p:spPr>
            <a:xfrm>
              <a:off x="3143514" y="2204808"/>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Kingfisher</a:t>
              </a:r>
            </a:p>
          </p:txBody>
        </p:sp>
      </p:grpSp>
      <p:grpSp>
        <p:nvGrpSpPr>
          <p:cNvPr id="34" name="Group 33">
            <a:extLst>
              <a:ext uri="{FF2B5EF4-FFF2-40B4-BE49-F238E27FC236}">
                <a16:creationId xmlns:a16="http://schemas.microsoft.com/office/drawing/2014/main" id="{78E46847-D334-4842-8F8B-CC3D565754F8}"/>
              </a:ext>
            </a:extLst>
          </p:cNvPr>
          <p:cNvGrpSpPr/>
          <p:nvPr/>
        </p:nvGrpSpPr>
        <p:grpSpPr>
          <a:xfrm>
            <a:off x="3047998" y="2565400"/>
            <a:ext cx="3026587" cy="2565400"/>
            <a:chOff x="3047998" y="2565400"/>
            <a:chExt cx="3026587" cy="2565400"/>
          </a:xfrm>
        </p:grpSpPr>
        <p:pic>
          <p:nvPicPr>
            <p:cNvPr id="16" name="Picture 15">
              <a:extLst>
                <a:ext uri="{FF2B5EF4-FFF2-40B4-BE49-F238E27FC236}">
                  <a16:creationId xmlns:a16="http://schemas.microsoft.com/office/drawing/2014/main" id="{3D88F95D-64BF-304C-AFD0-96B0FCD81550}"/>
                </a:ext>
              </a:extLst>
            </p:cNvPr>
            <p:cNvPicPr>
              <a:picLocks noChangeAspect="1"/>
            </p:cNvPicPr>
            <p:nvPr/>
          </p:nvPicPr>
          <p:blipFill>
            <a:blip r:embed="rId7" cstate="email"/>
            <a:stretch>
              <a:fillRect/>
            </a:stretch>
          </p:blipFill>
          <p:spPr>
            <a:xfrm>
              <a:off x="3047998" y="2565400"/>
              <a:ext cx="3026587" cy="2565400"/>
            </a:xfrm>
            <a:prstGeom prst="rect">
              <a:avLst/>
            </a:prstGeom>
          </p:spPr>
        </p:pic>
        <p:sp>
          <p:nvSpPr>
            <p:cNvPr id="24" name="TextBox 23">
              <a:extLst>
                <a:ext uri="{FF2B5EF4-FFF2-40B4-BE49-F238E27FC236}">
                  <a16:creationId xmlns:a16="http://schemas.microsoft.com/office/drawing/2014/main" id="{CEE604F8-383C-124E-A0D1-3DAFE75F8218}"/>
                </a:ext>
              </a:extLst>
            </p:cNvPr>
            <p:cNvSpPr txBox="1"/>
            <p:nvPr/>
          </p:nvSpPr>
          <p:spPr>
            <a:xfrm>
              <a:off x="3171371" y="47702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Florida manatee</a:t>
              </a:r>
            </a:p>
          </p:txBody>
        </p:sp>
      </p:grpSp>
      <p:grpSp>
        <p:nvGrpSpPr>
          <p:cNvPr id="32" name="Group 31">
            <a:extLst>
              <a:ext uri="{FF2B5EF4-FFF2-40B4-BE49-F238E27FC236}">
                <a16:creationId xmlns:a16="http://schemas.microsoft.com/office/drawing/2014/main" id="{246E9D0D-4755-854A-8FD3-D5CE7F9679CD}"/>
              </a:ext>
            </a:extLst>
          </p:cNvPr>
          <p:cNvGrpSpPr/>
          <p:nvPr/>
        </p:nvGrpSpPr>
        <p:grpSpPr>
          <a:xfrm flipH="1">
            <a:off x="6076587" y="0"/>
            <a:ext cx="3061063" cy="2565400"/>
            <a:chOff x="6076587" y="0"/>
            <a:chExt cx="3061063" cy="2565400"/>
          </a:xfrm>
        </p:grpSpPr>
        <p:pic>
          <p:nvPicPr>
            <p:cNvPr id="11" name="Picture 10">
              <a:extLst>
                <a:ext uri="{FF2B5EF4-FFF2-40B4-BE49-F238E27FC236}">
                  <a16:creationId xmlns:a16="http://schemas.microsoft.com/office/drawing/2014/main" id="{1B9FB572-9B71-B946-9803-24CB5E0B649C}"/>
                </a:ext>
              </a:extLst>
            </p:cNvPr>
            <p:cNvPicPr>
              <a:picLocks noChangeAspect="1"/>
            </p:cNvPicPr>
            <p:nvPr/>
          </p:nvPicPr>
          <p:blipFill>
            <a:blip r:embed="rId8" cstate="email"/>
            <a:stretch>
              <a:fillRect/>
            </a:stretch>
          </p:blipFill>
          <p:spPr>
            <a:xfrm>
              <a:off x="6076587" y="0"/>
              <a:ext cx="3061063" cy="2565400"/>
            </a:xfrm>
            <a:prstGeom prst="rect">
              <a:avLst/>
            </a:prstGeom>
          </p:spPr>
        </p:pic>
        <p:sp>
          <p:nvSpPr>
            <p:cNvPr id="25" name="TextBox 24">
              <a:extLst>
                <a:ext uri="{FF2B5EF4-FFF2-40B4-BE49-F238E27FC236}">
                  <a16:creationId xmlns:a16="http://schemas.microsoft.com/office/drawing/2014/main" id="{7396D53A-943A-974F-BDB6-6D68B7F667F4}"/>
                </a:ext>
              </a:extLst>
            </p:cNvPr>
            <p:cNvSpPr txBox="1"/>
            <p:nvPr/>
          </p:nvSpPr>
          <p:spPr>
            <a:xfrm>
              <a:off x="6193971" y="22048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Otter</a:t>
              </a:r>
            </a:p>
          </p:txBody>
        </p:sp>
      </p:grpSp>
      <p:grpSp>
        <p:nvGrpSpPr>
          <p:cNvPr id="35" name="Group 34">
            <a:extLst>
              <a:ext uri="{FF2B5EF4-FFF2-40B4-BE49-F238E27FC236}">
                <a16:creationId xmlns:a16="http://schemas.microsoft.com/office/drawing/2014/main" id="{51CA9DB7-6910-C84E-A9BA-457CC6FF8DFA}"/>
              </a:ext>
            </a:extLst>
          </p:cNvPr>
          <p:cNvGrpSpPr/>
          <p:nvPr/>
        </p:nvGrpSpPr>
        <p:grpSpPr>
          <a:xfrm>
            <a:off x="6074585" y="2565400"/>
            <a:ext cx="3069415" cy="2565400"/>
            <a:chOff x="6074585" y="2565400"/>
            <a:chExt cx="3069415" cy="2565400"/>
          </a:xfrm>
        </p:grpSpPr>
        <p:pic>
          <p:nvPicPr>
            <p:cNvPr id="18" name="Picture 17">
              <a:extLst>
                <a:ext uri="{FF2B5EF4-FFF2-40B4-BE49-F238E27FC236}">
                  <a16:creationId xmlns:a16="http://schemas.microsoft.com/office/drawing/2014/main" id="{F04CA9EF-9C1D-8C45-8104-BCA81765A267}"/>
                </a:ext>
              </a:extLst>
            </p:cNvPr>
            <p:cNvPicPr>
              <a:picLocks noChangeAspect="1"/>
            </p:cNvPicPr>
            <p:nvPr/>
          </p:nvPicPr>
          <p:blipFill>
            <a:blip r:embed="rId9" cstate="email"/>
            <a:stretch>
              <a:fillRect/>
            </a:stretch>
          </p:blipFill>
          <p:spPr>
            <a:xfrm>
              <a:off x="6074585" y="2565400"/>
              <a:ext cx="3069415" cy="2565400"/>
            </a:xfrm>
            <a:prstGeom prst="rect">
              <a:avLst/>
            </a:prstGeom>
          </p:spPr>
        </p:pic>
        <p:sp>
          <p:nvSpPr>
            <p:cNvPr id="26" name="TextBox 25">
              <a:extLst>
                <a:ext uri="{FF2B5EF4-FFF2-40B4-BE49-F238E27FC236}">
                  <a16:creationId xmlns:a16="http://schemas.microsoft.com/office/drawing/2014/main" id="{A542706C-43AA-C043-9FE9-AC1309CCA865}"/>
                </a:ext>
              </a:extLst>
            </p:cNvPr>
            <p:cNvSpPr txBox="1"/>
            <p:nvPr/>
          </p:nvSpPr>
          <p:spPr>
            <a:xfrm>
              <a:off x="6193971" y="4770208"/>
              <a:ext cx="2634343"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Pacific salmon</a:t>
              </a:r>
            </a:p>
          </p:txBody>
        </p:sp>
      </p:grpSp>
    </p:spTree>
    <p:extLst>
      <p:ext uri="{BB962C8B-B14F-4D97-AF65-F5344CB8AC3E}">
        <p14:creationId xmlns:p14="http://schemas.microsoft.com/office/powerpoint/2010/main" val="30975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2777553-DE5D-E346-AD0E-7367973F6E9C}"/>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5" name="TextBox 4">
            <a:extLst>
              <a:ext uri="{FF2B5EF4-FFF2-40B4-BE49-F238E27FC236}">
                <a16:creationId xmlns:a16="http://schemas.microsoft.com/office/drawing/2014/main" id="{4A24D529-D51E-9541-85ED-FE6B3C3F93FE}"/>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Water for people</a:t>
            </a:r>
          </a:p>
        </p:txBody>
      </p:sp>
      <p:pic>
        <p:nvPicPr>
          <p:cNvPr id="7" name="Picture 6">
            <a:extLst>
              <a:ext uri="{FF2B5EF4-FFF2-40B4-BE49-F238E27FC236}">
                <a16:creationId xmlns:a16="http://schemas.microsoft.com/office/drawing/2014/main" id="{217464FF-4652-C14E-BE92-2B347EF1BBEA}"/>
              </a:ext>
            </a:extLst>
          </p:cNvPr>
          <p:cNvPicPr>
            <a:picLocks noChangeAspect="1"/>
          </p:cNvPicPr>
          <p:nvPr/>
        </p:nvPicPr>
        <p:blipFill>
          <a:blip r:embed="rId4" cstate="email"/>
          <a:stretch>
            <a:fillRect/>
          </a:stretch>
        </p:blipFill>
        <p:spPr>
          <a:xfrm>
            <a:off x="0" y="0"/>
            <a:ext cx="4572000" cy="2565400"/>
          </a:xfrm>
          <a:prstGeom prst="rect">
            <a:avLst/>
          </a:prstGeom>
        </p:spPr>
      </p:pic>
      <p:pic>
        <p:nvPicPr>
          <p:cNvPr id="13" name="Picture 12">
            <a:extLst>
              <a:ext uri="{FF2B5EF4-FFF2-40B4-BE49-F238E27FC236}">
                <a16:creationId xmlns:a16="http://schemas.microsoft.com/office/drawing/2014/main" id="{7E843367-D09F-E340-B418-A709865324DC}"/>
              </a:ext>
            </a:extLst>
          </p:cNvPr>
          <p:cNvPicPr>
            <a:picLocks noChangeAspect="1"/>
          </p:cNvPicPr>
          <p:nvPr/>
        </p:nvPicPr>
        <p:blipFill>
          <a:blip r:embed="rId5" cstate="email"/>
          <a:stretch>
            <a:fillRect/>
          </a:stretch>
        </p:blipFill>
        <p:spPr>
          <a:xfrm>
            <a:off x="4572000" y="0"/>
            <a:ext cx="4572000" cy="2565400"/>
          </a:xfrm>
          <a:prstGeom prst="rect">
            <a:avLst/>
          </a:prstGeom>
        </p:spPr>
      </p:pic>
      <p:pic>
        <p:nvPicPr>
          <p:cNvPr id="6" name="Picture 5">
            <a:extLst>
              <a:ext uri="{FF2B5EF4-FFF2-40B4-BE49-F238E27FC236}">
                <a16:creationId xmlns:a16="http://schemas.microsoft.com/office/drawing/2014/main" id="{26AB06A1-9BEB-BD4C-926B-128E3428850D}"/>
              </a:ext>
            </a:extLst>
          </p:cNvPr>
          <p:cNvPicPr>
            <a:picLocks noChangeAspect="1"/>
          </p:cNvPicPr>
          <p:nvPr/>
        </p:nvPicPr>
        <p:blipFill>
          <a:blip r:embed="rId6" cstate="email"/>
          <a:stretch>
            <a:fillRect/>
          </a:stretch>
        </p:blipFill>
        <p:spPr>
          <a:xfrm>
            <a:off x="4572000" y="2565400"/>
            <a:ext cx="4572000" cy="2552700"/>
          </a:xfrm>
          <a:prstGeom prst="rect">
            <a:avLst/>
          </a:prstGeom>
        </p:spPr>
      </p:pic>
      <p:pic>
        <p:nvPicPr>
          <p:cNvPr id="10" name="Picture 9">
            <a:extLst>
              <a:ext uri="{FF2B5EF4-FFF2-40B4-BE49-F238E27FC236}">
                <a16:creationId xmlns:a16="http://schemas.microsoft.com/office/drawing/2014/main" id="{3052F5F0-A1EB-0648-94D3-E656C8F824A1}"/>
              </a:ext>
            </a:extLst>
          </p:cNvPr>
          <p:cNvPicPr>
            <a:picLocks noChangeAspect="1"/>
          </p:cNvPicPr>
          <p:nvPr/>
        </p:nvPicPr>
        <p:blipFill>
          <a:blip r:embed="rId7" cstate="email"/>
          <a:stretch>
            <a:fillRect/>
          </a:stretch>
        </p:blipFill>
        <p:spPr>
          <a:xfrm>
            <a:off x="0" y="2565400"/>
            <a:ext cx="4572000" cy="2552700"/>
          </a:xfrm>
          <a:prstGeom prst="rect">
            <a:avLst/>
          </a:prstGeom>
        </p:spPr>
      </p:pic>
    </p:spTree>
    <p:extLst>
      <p:ext uri="{BB962C8B-B14F-4D97-AF65-F5344CB8AC3E}">
        <p14:creationId xmlns:p14="http://schemas.microsoft.com/office/powerpoint/2010/main" val="27965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A1FF6C06-0230-4645-8CAA-8CDFFE41EB14}"/>
              </a:ext>
            </a:extLst>
          </p:cNvPr>
          <p:cNvSpPr txBox="1"/>
          <p:nvPr/>
        </p:nvSpPr>
        <p:spPr>
          <a:xfrm>
            <a:off x="300941" y="5605200"/>
            <a:ext cx="6988133" cy="1015663"/>
          </a:xfrm>
          <a:prstGeom prst="rect">
            <a:avLst/>
          </a:prstGeom>
          <a:noFill/>
        </p:spPr>
        <p:txBody>
          <a:bodyPr wrap="square" rtlCol="0">
            <a:spAutoFit/>
          </a:bodyPr>
          <a:lstStyle/>
          <a:p>
            <a:r>
              <a:rPr lang="en-GB" sz="4000" b="1" dirty="0">
                <a:latin typeface="Futura-Medium" panose="020B0600000000000000" pitchFamily="34" charset="0"/>
              </a:rPr>
              <a:t>Meet the Pacific salmon</a:t>
            </a:r>
          </a:p>
          <a:p>
            <a:endParaRPr lang="en-GB" sz="2000" b="1" dirty="0">
              <a:latin typeface="Futura-Medium" panose="020B0600000000000000" pitchFamily="34" charset="0"/>
            </a:endParaRPr>
          </a:p>
        </p:txBody>
      </p:sp>
      <p:pic>
        <p:nvPicPr>
          <p:cNvPr id="4" name="Picture 3">
            <a:extLst>
              <a:ext uri="{FF2B5EF4-FFF2-40B4-BE49-F238E27FC236}">
                <a16:creationId xmlns:a16="http://schemas.microsoft.com/office/drawing/2014/main" id="{2B0AE2D9-2811-1C4B-B0D4-FCF37E0C84C4}"/>
              </a:ext>
            </a:extLst>
          </p:cNvPr>
          <p:cNvPicPr>
            <a:picLocks noChangeAspect="1"/>
          </p:cNvPicPr>
          <p:nvPr/>
        </p:nvPicPr>
        <p:blipFill>
          <a:blip r:embed="rId4" cstate="email"/>
          <a:stretch>
            <a:fillRect/>
          </a:stretch>
        </p:blipFill>
        <p:spPr>
          <a:xfrm>
            <a:off x="0" y="0"/>
            <a:ext cx="9144000" cy="5130800"/>
          </a:xfrm>
          <a:prstGeom prst="rect">
            <a:avLst/>
          </a:prstGeom>
        </p:spPr>
      </p:pic>
    </p:spTree>
    <p:extLst>
      <p:ext uri="{BB962C8B-B14F-4D97-AF65-F5344CB8AC3E}">
        <p14:creationId xmlns:p14="http://schemas.microsoft.com/office/powerpoint/2010/main" val="385434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A2E1C-63E9-684F-A2C2-B9DCCF59F4E4}"/>
              </a:ext>
            </a:extLst>
          </p:cNvPr>
          <p:cNvPicPr>
            <a:picLocks noChangeAspect="1"/>
          </p:cNvPicPr>
          <p:nvPr/>
        </p:nvPicPr>
        <p:blipFill>
          <a:blip r:embed="rId3" cstate="email"/>
          <a:stretch>
            <a:fillRect/>
          </a:stretch>
        </p:blipFill>
        <p:spPr>
          <a:xfrm>
            <a:off x="0" y="18956"/>
            <a:ext cx="9144000" cy="5130800"/>
          </a:xfrm>
          <a:prstGeom prst="rect">
            <a:avLst/>
          </a:prstGeom>
        </p:spPr>
      </p:pic>
      <p:sp>
        <p:nvSpPr>
          <p:cNvPr id="25" name="TextBox 24">
            <a:extLst>
              <a:ext uri="{FF2B5EF4-FFF2-40B4-BE49-F238E27FC236}">
                <a16:creationId xmlns:a16="http://schemas.microsoft.com/office/drawing/2014/main" id="{A2F37E7D-695F-5B41-9CA9-62E9FE607F6F}"/>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grpSp>
        <p:nvGrpSpPr>
          <p:cNvPr id="7" name="Group 6">
            <a:extLst>
              <a:ext uri="{FF2B5EF4-FFF2-40B4-BE49-F238E27FC236}">
                <a16:creationId xmlns:a16="http://schemas.microsoft.com/office/drawing/2014/main" id="{3175E774-B59F-FB4F-BB4E-43210B871383}"/>
              </a:ext>
            </a:extLst>
          </p:cNvPr>
          <p:cNvGrpSpPr/>
          <p:nvPr/>
        </p:nvGrpSpPr>
        <p:grpSpPr>
          <a:xfrm>
            <a:off x="195606" y="2466327"/>
            <a:ext cx="1942549" cy="1942549"/>
            <a:chOff x="247857" y="1136469"/>
            <a:chExt cx="1942549" cy="1942549"/>
          </a:xfrm>
        </p:grpSpPr>
        <p:sp>
          <p:nvSpPr>
            <p:cNvPr id="2" name="Oval 1">
              <a:extLst>
                <a:ext uri="{FF2B5EF4-FFF2-40B4-BE49-F238E27FC236}">
                  <a16:creationId xmlns:a16="http://schemas.microsoft.com/office/drawing/2014/main" id="{DD689A37-F02B-C44F-98E8-CADF38BFB86E}"/>
                </a:ext>
              </a:extLst>
            </p:cNvPr>
            <p:cNvSpPr/>
            <p:nvPr/>
          </p:nvSpPr>
          <p:spPr>
            <a:xfrm>
              <a:off x="247857" y="1136469"/>
              <a:ext cx="1942549" cy="1942549"/>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A22701D0-3D2A-2F4F-BC52-5EAB78DBC1F4}"/>
                </a:ext>
              </a:extLst>
            </p:cNvPr>
            <p:cNvSpPr txBox="1"/>
            <p:nvPr/>
          </p:nvSpPr>
          <p:spPr>
            <a:xfrm>
              <a:off x="300941" y="1455861"/>
              <a:ext cx="1779638"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Dams on rivers block the flow of water and prevent the movement of nutrients, sediments and wildlife.</a:t>
              </a:r>
              <a:endParaRPr lang="en-US" dirty="0">
                <a:latin typeface="Futura Medium" panose="020B0602020204020303" pitchFamily="34" charset="-79"/>
                <a:cs typeface="Futura Medium" panose="020B0602020204020303" pitchFamily="34" charset="-79"/>
              </a:endParaRPr>
            </a:p>
          </p:txBody>
        </p:sp>
      </p:grpSp>
      <p:grpSp>
        <p:nvGrpSpPr>
          <p:cNvPr id="8" name="Group 7">
            <a:extLst>
              <a:ext uri="{FF2B5EF4-FFF2-40B4-BE49-F238E27FC236}">
                <a16:creationId xmlns:a16="http://schemas.microsoft.com/office/drawing/2014/main" id="{6FFD915A-1DCA-6E44-BCC8-08372948DA25}"/>
              </a:ext>
            </a:extLst>
          </p:cNvPr>
          <p:cNvGrpSpPr/>
          <p:nvPr/>
        </p:nvGrpSpPr>
        <p:grpSpPr>
          <a:xfrm>
            <a:off x="6761120" y="445394"/>
            <a:ext cx="2020933" cy="2020933"/>
            <a:chOff x="6630491" y="2794689"/>
            <a:chExt cx="2020933" cy="2020933"/>
          </a:xfrm>
        </p:grpSpPr>
        <p:sp>
          <p:nvSpPr>
            <p:cNvPr id="26" name="Oval 25">
              <a:extLst>
                <a:ext uri="{FF2B5EF4-FFF2-40B4-BE49-F238E27FC236}">
                  <a16:creationId xmlns:a16="http://schemas.microsoft.com/office/drawing/2014/main" id="{BCD66A14-6B5F-9948-8994-B2DFCC95EA8A}"/>
                </a:ext>
              </a:extLst>
            </p:cNvPr>
            <p:cNvSpPr/>
            <p:nvPr/>
          </p:nvSpPr>
          <p:spPr>
            <a:xfrm>
              <a:off x="6630491" y="2794689"/>
              <a:ext cx="2020933" cy="2020933"/>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9C796ADC-69A7-BC48-8ED1-E70C3285D5F0}"/>
                </a:ext>
              </a:extLst>
            </p:cNvPr>
            <p:cNvSpPr txBox="1"/>
            <p:nvPr/>
          </p:nvSpPr>
          <p:spPr>
            <a:xfrm>
              <a:off x="6790395" y="3103368"/>
              <a:ext cx="1650152" cy="1546577"/>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We use too much water at home and for farming. Watering crops account for 90% of the freshwater we use.</a:t>
              </a:r>
              <a:endParaRPr lang="en-US" dirty="0">
                <a:latin typeface="Futura Medium" panose="020B0602020204020303" pitchFamily="34" charset="-79"/>
                <a:cs typeface="Futura Medium" panose="020B0602020204020303" pitchFamily="34" charset="-79"/>
              </a:endParaRPr>
            </a:p>
          </p:txBody>
        </p:sp>
      </p:grpSp>
      <p:grpSp>
        <p:nvGrpSpPr>
          <p:cNvPr id="9" name="Group 8">
            <a:extLst>
              <a:ext uri="{FF2B5EF4-FFF2-40B4-BE49-F238E27FC236}">
                <a16:creationId xmlns:a16="http://schemas.microsoft.com/office/drawing/2014/main" id="{DE5529C7-ABAD-494B-9BB3-C1A3371B2D3D}"/>
              </a:ext>
            </a:extLst>
          </p:cNvPr>
          <p:cNvGrpSpPr/>
          <p:nvPr/>
        </p:nvGrpSpPr>
        <p:grpSpPr>
          <a:xfrm>
            <a:off x="3311335" y="2300650"/>
            <a:ext cx="1691739" cy="1691739"/>
            <a:chOff x="2684318" y="1911697"/>
            <a:chExt cx="1691739" cy="1691739"/>
          </a:xfrm>
        </p:grpSpPr>
        <p:sp>
          <p:nvSpPr>
            <p:cNvPr id="27" name="Oval 26">
              <a:extLst>
                <a:ext uri="{FF2B5EF4-FFF2-40B4-BE49-F238E27FC236}">
                  <a16:creationId xmlns:a16="http://schemas.microsoft.com/office/drawing/2014/main" id="{2E0426EC-132E-4B4B-8886-05EBCC25E6DF}"/>
                </a:ext>
              </a:extLst>
            </p:cNvPr>
            <p:cNvSpPr/>
            <p:nvPr/>
          </p:nvSpPr>
          <p:spPr>
            <a:xfrm>
              <a:off x="2684318" y="1911697"/>
              <a:ext cx="1691739" cy="1691739"/>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F8BB98EB-6EAE-8C49-BFE6-753D595123F9}"/>
                </a:ext>
              </a:extLst>
            </p:cNvPr>
            <p:cNvSpPr txBox="1"/>
            <p:nvPr/>
          </p:nvSpPr>
          <p:spPr>
            <a:xfrm>
              <a:off x="2832794" y="2192027"/>
              <a:ext cx="1394786" cy="1131079"/>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Waste from farms and cities pollutes streams, rivers and lakes.</a:t>
              </a:r>
              <a:endParaRPr lang="en-US" dirty="0">
                <a:latin typeface="Futura Medium" panose="020B0602020204020303" pitchFamily="34" charset="-79"/>
                <a:cs typeface="Futura Medium" panose="020B0602020204020303" pitchFamily="34" charset="-79"/>
              </a:endParaRPr>
            </a:p>
          </p:txBody>
        </p:sp>
      </p:grpSp>
      <p:pic>
        <p:nvPicPr>
          <p:cNvPr id="20" name="Picture 19">
            <a:extLst>
              <a:ext uri="{FF2B5EF4-FFF2-40B4-BE49-F238E27FC236}">
                <a16:creationId xmlns:a16="http://schemas.microsoft.com/office/drawing/2014/main"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val="30549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9B814-47BC-5540-B984-63A42C181416}"/>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7" name="Rectangle 6">
            <a:extLst>
              <a:ext uri="{FF2B5EF4-FFF2-40B4-BE49-F238E27FC236}">
                <a16:creationId xmlns:a16="http://schemas.microsoft.com/office/drawing/2014/main" id="{73CB783C-4662-0344-B4ED-10FF9B756130}"/>
              </a:ext>
            </a:extLst>
          </p:cNvPr>
          <p:cNvSpPr/>
          <p:nvPr/>
        </p:nvSpPr>
        <p:spPr>
          <a:xfrm>
            <a:off x="302400" y="1821918"/>
            <a:ext cx="2063582" cy="2175316"/>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6C7B167-F527-F94D-94CE-DD7496661B8C}"/>
              </a:ext>
            </a:extLst>
          </p:cNvPr>
          <p:cNvSpPr txBox="1"/>
          <p:nvPr/>
        </p:nvSpPr>
        <p:spPr>
          <a:xfrm>
            <a:off x="302400"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 can we do?</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D7A92FD3-74D6-6347-A20C-0BE467F317E7}"/>
              </a:ext>
            </a:extLst>
          </p:cNvPr>
          <p:cNvSpPr txBox="1"/>
          <p:nvPr/>
        </p:nvSpPr>
        <p:spPr>
          <a:xfrm>
            <a:off x="402033" y="1965891"/>
            <a:ext cx="1963949" cy="1938992"/>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Save water at home and at school</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Report leaks – big or small</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Ask politicians to protect rivers, streams and lakes</a:t>
            </a:r>
          </a:p>
        </p:txBody>
      </p:sp>
      <p:pic>
        <p:nvPicPr>
          <p:cNvPr id="4" name="Picture 3">
            <a:extLst>
              <a:ext uri="{FF2B5EF4-FFF2-40B4-BE49-F238E27FC236}">
                <a16:creationId xmlns:a16="http://schemas.microsoft.com/office/drawing/2014/main" id="{19813E86-69CA-C847-9BAD-C59598396DE1}"/>
              </a:ext>
            </a:extLst>
          </p:cNvPr>
          <p:cNvPicPr>
            <a:picLocks noChangeAspect="1"/>
          </p:cNvPicPr>
          <p:nvPr/>
        </p:nvPicPr>
        <p:blipFill>
          <a:blip r:embed="rId5" cstate="email"/>
          <a:stretch>
            <a:fillRect/>
          </a:stretch>
        </p:blipFill>
        <p:spPr>
          <a:xfrm>
            <a:off x="2654205" y="1965891"/>
            <a:ext cx="6303850" cy="2792845"/>
          </a:xfrm>
          <a:prstGeom prst="rect">
            <a:avLst/>
          </a:prstGeom>
        </p:spPr>
      </p:pic>
      <p:sp>
        <p:nvSpPr>
          <p:cNvPr id="18" name="Rectangle 17">
            <a:extLst>
              <a:ext uri="{FF2B5EF4-FFF2-40B4-BE49-F238E27FC236}">
                <a16:creationId xmlns:a16="http://schemas.microsoft.com/office/drawing/2014/main" id="{EFFDC758-A40D-6D4E-B5D3-8DADBBD318C0}"/>
              </a:ext>
            </a:extLst>
          </p:cNvPr>
          <p:cNvSpPr/>
          <p:nvPr/>
        </p:nvSpPr>
        <p:spPr>
          <a:xfrm>
            <a:off x="5661670" y="250074"/>
            <a:ext cx="3194107" cy="183998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E9B875-3322-C942-BADF-F45A1C3D6905}"/>
              </a:ext>
            </a:extLst>
          </p:cNvPr>
          <p:cNvSpPr txBox="1"/>
          <p:nvPr/>
        </p:nvSpPr>
        <p:spPr>
          <a:xfrm>
            <a:off x="5725288" y="387333"/>
            <a:ext cx="3130490" cy="1777410"/>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Global change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Use water more efficiently to produce food</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Allow water to flow naturally in cities (e.g. green spaces and roof gardens)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Prevent pollution from farms and settlements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Design dams that allow fish to migrate</a:t>
            </a:r>
          </a:p>
          <a:p>
            <a:endParaRPr lang="en-US" dirty="0"/>
          </a:p>
        </p:txBody>
      </p:sp>
    </p:spTree>
    <p:extLst>
      <p:ext uri="{BB962C8B-B14F-4D97-AF65-F5344CB8AC3E}">
        <p14:creationId xmlns:p14="http://schemas.microsoft.com/office/powerpoint/2010/main"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1F232-E354-B545-93B5-89F78E06E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2224" y="1976137"/>
            <a:ext cx="3898108" cy="1264579"/>
          </a:xfrm>
          <a:prstGeom prst="rect">
            <a:avLst/>
          </a:prstGeom>
        </p:spPr>
      </p:pic>
      <p:sp>
        <p:nvSpPr>
          <p:cNvPr id="5" name="TextBox 4">
            <a:extLst>
              <a:ext uri="{FF2B5EF4-FFF2-40B4-BE49-F238E27FC236}">
                <a16:creationId xmlns:a16="http://schemas.microsoft.com/office/drawing/2014/main" id="{20875C99-C7D6-7944-A551-78C866F533D8}"/>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extLst>
      <p:ext uri="{BB962C8B-B14F-4D97-AF65-F5344CB8AC3E}">
        <p14:creationId xmlns:p14="http://schemas.microsoft.com/office/powerpoint/2010/main" val="284106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1226</TotalTime>
  <Words>1058</Words>
  <Application>Microsoft Office PowerPoint</Application>
  <PresentationFormat>On-screen Show (4:3)</PresentationFormat>
  <Paragraphs>89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Futura Md BT</vt:lpstr>
      <vt:lpstr>Futura Medium</vt:lpstr>
      <vt:lpstr>Futura-Medium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Clare Morphew</cp:lastModifiedBy>
  <cp:revision>127</cp:revision>
  <dcterms:created xsi:type="dcterms:W3CDTF">2019-05-24T11:01:30Z</dcterms:created>
  <dcterms:modified xsi:type="dcterms:W3CDTF">2020-06-30T09:22:02Z</dcterms:modified>
</cp:coreProperties>
</file>