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31"/>
  </p:notesMasterIdLst>
  <p:sldIdLst>
    <p:sldId id="292" r:id="rId3"/>
    <p:sldId id="256" r:id="rId4"/>
    <p:sldId id="293" r:id="rId5"/>
    <p:sldId id="257" r:id="rId6"/>
    <p:sldId id="273" r:id="rId7"/>
    <p:sldId id="281" r:id="rId8"/>
    <p:sldId id="258" r:id="rId9"/>
    <p:sldId id="274" r:id="rId10"/>
    <p:sldId id="282" r:id="rId11"/>
    <p:sldId id="259" r:id="rId12"/>
    <p:sldId id="275" r:id="rId13"/>
    <p:sldId id="265" r:id="rId14"/>
    <p:sldId id="276" r:id="rId15"/>
    <p:sldId id="283" r:id="rId16"/>
    <p:sldId id="263" r:id="rId17"/>
    <p:sldId id="277" r:id="rId18"/>
    <p:sldId id="260" r:id="rId19"/>
    <p:sldId id="278" r:id="rId20"/>
    <p:sldId id="264" r:id="rId21"/>
    <p:sldId id="279" r:id="rId22"/>
    <p:sldId id="280" r:id="rId23"/>
    <p:sldId id="284" r:id="rId24"/>
    <p:sldId id="285" r:id="rId25"/>
    <p:sldId id="286" r:id="rId26"/>
    <p:sldId id="291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0A0"/>
    <a:srgbClr val="E81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92" d="100"/>
          <a:sy n="92" d="100"/>
        </p:scale>
        <p:origin x="-120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D6428-B276-4D2C-BC03-E787FEF279CD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045E7-D42D-42E1-B020-813E02765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3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Piece 1 – 2 metre (if you march to the music it is in 2) This music is The Imperial March (Darth Vader’s Theme) from Star Wars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Piece 2 – 4 metre - This music is an unusual version of Best Song Ever – 7 people playing one grand piano all at once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Piece 3 – 3 metre - This music is Amazing Grace performed by the legendary Elvis Presley </a:t>
            </a:r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02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Tempo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7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– sometimes people use</a:t>
            </a:r>
            <a:r>
              <a:rPr lang="en-GB" baseline="0" dirty="0" smtClean="0"/>
              <a:t> the word “soft” when they mean “quiet”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6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Piece 1 – presto.  This comedy</a:t>
            </a:r>
            <a:r>
              <a:rPr lang="en-GB" baseline="0" dirty="0" smtClean="0"/>
              <a:t> piece of music is called Number One</a:t>
            </a:r>
          </a:p>
          <a:p>
            <a:r>
              <a:rPr lang="en-GB" baseline="0" dirty="0" smtClean="0"/>
              <a:t>Piece 2 – largo.  This piece is a famous jazz piece called What a Wonderful World and performed by Louis Armstrong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2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Pitch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7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Duration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0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Texture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4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Timbre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0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1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Dynamics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45E7-D42D-42E1-B020-813E0276542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2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0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2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8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7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9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NjSF0DR0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YYN-4ttDg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yi96gfl_Dog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iN5Jv9s-z8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-SLwc70uUc" TargetMode="External"/><Relationship Id="rId2" Type="http://schemas.openxmlformats.org/officeDocument/2006/relationships/hyperlink" Target="https://www.youtube.com/watch?v=S-kJQbq6oaA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youtube.com/watch?v=qBEPn0t2jao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CWzrABouye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ErqqwHJtdWI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p42Xlke1ZAs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cq7A-Va0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redibox.com/demo/v5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musiclab.chromeexperiments.com/Rhyth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hyperlink" Target="https://www.youtube.com/watch?v=22kqia2ibVU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12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8.png"/><Relationship Id="rId10" Type="http://schemas.openxmlformats.org/officeDocument/2006/relationships/image" Target="../media/image44.jpeg"/><Relationship Id="rId4" Type="http://schemas.openxmlformats.org/officeDocument/2006/relationships/image" Target="../media/image12.jpe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4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7.xml"/><Relationship Id="rId7" Type="http://schemas.openxmlformats.org/officeDocument/2006/relationships/slide" Target="slide17.xml"/><Relationship Id="rId12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5.png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OJQmaFGN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3W2FKXXrmT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cursivearts.com/virtual-piano/" TargetMode="External"/><Relationship Id="rId2" Type="http://schemas.openxmlformats.org/officeDocument/2006/relationships/hyperlink" Target="https://musiclab.chromeexperiments.com/Song-Maker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https://www.youtube.com/watch?v=S6gBYYxviz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15.png"/><Relationship Id="rId4" Type="http://schemas.openxmlformats.org/officeDocument/2006/relationships/image" Target="../media/image21.jpe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6yP5r0e0A" TargetMode="External"/><Relationship Id="rId2" Type="http://schemas.openxmlformats.org/officeDocument/2006/relationships/hyperlink" Target="https://www.youtube.com/watch?v=0kaX2l413p8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TB63_-zitw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CLFGTTAHr_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bzWSJG93P8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hyperlink" Target="https://www.youtube.com/watch?v=74IfdfDFao8" TargetMode="External"/><Relationship Id="rId4" Type="http://schemas.openxmlformats.org/officeDocument/2006/relationships/hyperlink" Target="https://www.youtube.com/watch?v=Zux7nLiPX2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2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Keep Calm and 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Make Music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Weekly Wonder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Discovering </a:t>
            </a:r>
            <a:r>
              <a:rPr lang="en-GB" sz="3600" dirty="0" smtClean="0">
                <a:solidFill>
                  <a:schemeClr val="bg1"/>
                </a:solidFill>
              </a:rPr>
              <a:t>the </a:t>
            </a: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Musical Dimensions </a:t>
            </a:r>
            <a:r>
              <a:rPr lang="en-GB" sz="3600" dirty="0" smtClean="0">
                <a:solidFill>
                  <a:schemeClr val="bg1"/>
                </a:solidFill>
              </a:rPr>
              <a:t>KS2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279757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DYNAMICS</a:t>
            </a:r>
            <a:br>
              <a:rPr lang="en-GB" sz="7200" b="1" dirty="0" smtClean="0"/>
            </a:br>
            <a:r>
              <a:rPr lang="en-GB" sz="2000" b="1" dirty="0" smtClean="0"/>
              <a:t>is all about how loud or quiet sounds are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400" b="1" u="sng" dirty="0" smtClean="0">
                <a:solidFill>
                  <a:srgbClr val="002060"/>
                </a:solidFill>
                <a:latin typeface="+mj-lt"/>
              </a:rPr>
              <a:t>Key words</a:t>
            </a:r>
            <a:br>
              <a:rPr lang="en-GB" sz="2400" b="1" u="sng" dirty="0" smtClean="0">
                <a:solidFill>
                  <a:srgbClr val="002060"/>
                </a:solidFill>
                <a:latin typeface="+mj-lt"/>
              </a:rPr>
            </a:b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Loud and quiet</a:t>
            </a:r>
            <a:br>
              <a:rPr lang="en-GB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Forte and piano</a:t>
            </a:r>
          </a:p>
          <a:p>
            <a:pPr marL="0" indent="0" algn="ctr">
              <a:buNone/>
            </a:pPr>
            <a:endParaRPr lang="en-GB" sz="24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Getting louder and quieter</a:t>
            </a:r>
            <a:br>
              <a:rPr lang="en-GB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Crescendo and decrescendo</a:t>
            </a:r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+mj-lt"/>
                <a:hlinkClick r:id="rId3"/>
              </a:rPr>
              <a:t>Click here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b="1" dirty="0">
                <a:solidFill>
                  <a:srgbClr val="002060"/>
                </a:solidFill>
                <a:latin typeface="+mj-lt"/>
              </a:rPr>
            </a:br>
            <a:r>
              <a:rPr lang="en-GB" sz="2800" b="1" dirty="0">
                <a:solidFill>
                  <a:srgbClr val="002060"/>
                </a:solidFill>
                <a:latin typeface="+mj-lt"/>
              </a:rPr>
              <a:t>to find out about 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forte, piano, crescendo and decrescendo</a:t>
            </a:r>
            <a:endParaRPr lang="en-GB" sz="2800" dirty="0" smtClean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5989" y="4343400"/>
            <a:ext cx="23622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0019" y="4800600"/>
            <a:ext cx="2362200" cy="381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94859" y="4343400"/>
            <a:ext cx="2362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147259" y="4724400"/>
            <a:ext cx="22098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My Documents\Documents\HMS\clipart\lo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57" y="827109"/>
            <a:ext cx="1161749" cy="7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 Documents\Documents\HMS\clipart\qui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86" y="827109"/>
            <a:ext cx="770187" cy="9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128789" y="3368896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458200" y="3519149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31199" y="3218642"/>
            <a:ext cx="802045" cy="7577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905000" y="3136003"/>
            <a:ext cx="938413" cy="9122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327106" y="3232598"/>
            <a:ext cx="938413" cy="9122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391400" y="3309870"/>
            <a:ext cx="802045" cy="7577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b="1" dirty="0" smtClean="0"/>
              <a:t>Fun dynamic activities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60679"/>
            <a:ext cx="8991600" cy="5244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Listen to the </a:t>
            </a:r>
            <a:r>
              <a:rPr lang="en-GB" b="1" dirty="0" smtClean="0">
                <a:solidFill>
                  <a:srgbClr val="002060"/>
                </a:solidFill>
                <a:latin typeface="+mj-lt"/>
                <a:hlinkClick r:id="rId2"/>
              </a:rPr>
              <a:t>March Past of the Kitchen Utensils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b="1" dirty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Tiptoe 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>around the 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room when the music is quiet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Clap loudly on the cymbal crash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Once you have got to know the music find something you can make a loud clashing sound with and join in with the cymbal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+mj-lt"/>
              </a:rPr>
              <a:t>Listen to </a:t>
            </a:r>
            <a:r>
              <a:rPr lang="en-GB" b="1" dirty="0">
                <a:solidFill>
                  <a:srgbClr val="002060"/>
                </a:solidFill>
                <a:latin typeface="+mj-lt"/>
                <a:hlinkClick r:id="rId3"/>
              </a:rPr>
              <a:t>Time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> from the sound track of the movie Inception.  Curl up in a ball on the floor for the start of the music and gradually uncurl and grow as the music crescendos  - what will you do at the end as the music decrescendos?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</p:txBody>
      </p:sp>
      <p:pic>
        <p:nvPicPr>
          <p:cNvPr id="10244" name="Picture 4" descr="D:\OneDrive - Hampshire County Council\Documents\HMS\clipart\Home made instruments\colland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0"/>
          <a:stretch/>
        </p:blipFill>
        <p:spPr bwMode="auto">
          <a:xfrm rot="8466585">
            <a:off x="7073807" y="1541687"/>
            <a:ext cx="1489786" cy="8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OneDrive - Hampshire County Council\Documents\HMS\clipart\Home made instruments\wooden spo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7186">
            <a:off x="8058344" y="965638"/>
            <a:ext cx="825918" cy="5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MS\AppData\Local\Microsoft\Windows\INetCache\IE\5BD2DBGR\j0442122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0" y="5972306"/>
            <a:ext cx="891760" cy="8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18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TEMPO</a:t>
            </a:r>
            <a:br>
              <a:rPr lang="en-GB" sz="7200" b="1" dirty="0" smtClean="0"/>
            </a:br>
            <a:r>
              <a:rPr lang="en-GB" sz="2000" b="1" dirty="0" smtClean="0"/>
              <a:t>is all about how fast or slow the music is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250"/>
            <a:ext cx="8229600" cy="49683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500" b="1" u="sng" dirty="0" smtClean="0">
                <a:solidFill>
                  <a:srgbClr val="002060"/>
                </a:solidFill>
                <a:latin typeface="+mj-lt"/>
              </a:rPr>
              <a:t>Key words</a:t>
            </a:r>
            <a:br>
              <a:rPr lang="en-GB" sz="3500" b="1" u="sng" dirty="0" smtClean="0">
                <a:solidFill>
                  <a:srgbClr val="002060"/>
                </a:solidFill>
                <a:latin typeface="+mj-lt"/>
              </a:rPr>
            </a:b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GB" sz="35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>Fast</a:t>
            </a:r>
            <a:r>
              <a:rPr lang="en-GB" sz="3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>and slow</a:t>
            </a:r>
          </a:p>
          <a:p>
            <a:pPr marL="0" indent="0" algn="ctr">
              <a:buNone/>
            </a:pP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>Presto and largo</a:t>
            </a:r>
          </a:p>
          <a:p>
            <a:pPr marL="0" indent="0" algn="ctr">
              <a:buNone/>
            </a:pPr>
            <a:endParaRPr lang="en-GB" sz="35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>Getting faster and slower</a:t>
            </a:r>
          </a:p>
          <a:p>
            <a:pPr marL="0" indent="0" algn="ctr">
              <a:buNone/>
            </a:pP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>Accelerando and </a:t>
            </a:r>
            <a:r>
              <a:rPr lang="en-GB" sz="3500" b="1" dirty="0" err="1" smtClean="0">
                <a:solidFill>
                  <a:srgbClr val="002060"/>
                </a:solidFill>
                <a:latin typeface="+mj-lt"/>
              </a:rPr>
              <a:t>rallantando</a:t>
            </a: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en-GB" sz="35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sz="35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3500" b="1" dirty="0">
                <a:solidFill>
                  <a:srgbClr val="002060"/>
                </a:solidFill>
                <a:latin typeface="+mj-lt"/>
                <a:hlinkClick r:id="rId2"/>
              </a:rPr>
              <a:t>Click </a:t>
            </a:r>
            <a:r>
              <a:rPr lang="en-GB" sz="3500" b="1" dirty="0" smtClean="0">
                <a:solidFill>
                  <a:srgbClr val="002060"/>
                </a:solidFill>
                <a:latin typeface="+mj-lt"/>
                <a:hlinkClick r:id="rId2"/>
              </a:rPr>
              <a:t>here</a:t>
            </a:r>
            <a:r>
              <a:rPr lang="en-GB" sz="35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3500" b="1" dirty="0">
                <a:solidFill>
                  <a:srgbClr val="002060"/>
                </a:solidFill>
                <a:latin typeface="+mj-lt"/>
              </a:rPr>
            </a:b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>to </a:t>
            </a:r>
            <a:r>
              <a:rPr lang="en-GB" sz="3500" b="1" dirty="0">
                <a:solidFill>
                  <a:srgbClr val="002060"/>
                </a:solidFill>
                <a:latin typeface="+mj-lt"/>
              </a:rPr>
              <a:t>find out about </a:t>
            </a: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>fast and slow sounds</a:t>
            </a:r>
            <a:br>
              <a:rPr lang="en-GB" sz="35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500" b="1" dirty="0" smtClean="0">
                <a:solidFill>
                  <a:srgbClr val="002060"/>
                </a:solidFill>
                <a:latin typeface="+mj-lt"/>
              </a:rPr>
              <a:t>Presto means fast and largo means slow</a:t>
            </a:r>
            <a:endParaRPr lang="en-GB" sz="35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4098" name="Picture 2" descr="D:\My Documents\Documents\HMS\clipart\Tortoise 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2286000"/>
            <a:ext cx="2209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y Documents\Documents\HMS\clipart\hare - run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520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48" y="-25758"/>
            <a:ext cx="8229600" cy="1143000"/>
          </a:xfrm>
        </p:spPr>
        <p:txBody>
          <a:bodyPr/>
          <a:lstStyle/>
          <a:p>
            <a:r>
              <a:rPr lang="en-GB" b="1" dirty="0" smtClean="0"/>
              <a:t>Fun tempo activities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Join in with 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  <a:hlinkClick r:id="rId2"/>
              </a:rPr>
              <a:t>Baby Shark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How fast can you sing?  Can you keep up?</a:t>
            </a:r>
          </a:p>
          <a:p>
            <a:pPr marL="0" indent="0">
              <a:buNone/>
            </a:pPr>
            <a:endParaRPr lang="en-GB" sz="32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Clap or dance along with this flash mob version of 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  <a:hlinkClick r:id="rId3"/>
              </a:rPr>
              <a:t>Zorba the Greek</a:t>
            </a:r>
            <a:endParaRPr lang="en-GB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6" name="Picture 2" descr="D:\OneDrive - Hampshire County Council\Documents\HMS\clipart\Discover the dimensions\baby sh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10" y="838200"/>
            <a:ext cx="196272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OneDrive - Hampshire County Council\Documents\HMS\clipart\Greek danc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03" y="4101908"/>
            <a:ext cx="2187374" cy="275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OneDrive - Hampshire County Council\Documents\HMS\clipart\Greek danc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4101908"/>
            <a:ext cx="2123603" cy="275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1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Play the presto largo quiz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  <a:latin typeface="+mj-lt"/>
              </a:rPr>
              <a:t>Listen to the following pieces of music.  </a:t>
            </a:r>
            <a:br>
              <a:rPr lang="en-GB" sz="3200" b="1" dirty="0">
                <a:solidFill>
                  <a:srgbClr val="002060"/>
                </a:solidFill>
                <a:latin typeface="+mj-lt"/>
              </a:rPr>
            </a:br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Are they presto or largo?</a:t>
            </a:r>
            <a:br>
              <a:rPr lang="en-GB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Find the answers in the notes for this slide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en-GB" sz="32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GB" sz="3200" b="1" dirty="0" smtClean="0">
                <a:solidFill>
                  <a:srgbClr val="002060"/>
                </a:solidFill>
                <a:latin typeface="+mj-lt"/>
                <a:hlinkClick r:id="rId3"/>
              </a:rPr>
              <a:t>Piece 1</a:t>
            </a:r>
            <a:endParaRPr lang="en-GB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sz="32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GB" sz="3200" b="1" dirty="0" smtClean="0">
                <a:solidFill>
                  <a:srgbClr val="002060"/>
                </a:solidFill>
                <a:latin typeface="+mj-lt"/>
                <a:hlinkClick r:id="rId4"/>
              </a:rPr>
              <a:t>Piece 2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2" descr="D:\My Documents\Documents\HMS\clipart\Tortoise 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525783"/>
            <a:ext cx="2209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My Documents\Documents\HMS\clipart\hare - runn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1937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MS\AppData\Local\Microsoft\Windows\INetCache\IE\5BD2DBGR\j0442122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0" y="5972306"/>
            <a:ext cx="891760" cy="8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45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STRUCTURE</a:t>
            </a:r>
            <a:br>
              <a:rPr lang="en-GB" sz="7200" b="1" dirty="0" smtClean="0"/>
            </a:br>
            <a:r>
              <a:rPr lang="en-GB" sz="2000" b="1" dirty="0" smtClean="0"/>
              <a:t>is all about the order sounds happen in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u="sng" dirty="0" smtClean="0">
                <a:solidFill>
                  <a:srgbClr val="002060"/>
                </a:solidFill>
                <a:latin typeface="+mj-lt"/>
              </a:rPr>
              <a:t>Key words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Beginning, middle, ending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Call and echo, Call and response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Verse, chorus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          Ternary (ABA)</a:t>
            </a:r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Round</a:t>
            </a:r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       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Theme </a:t>
            </a:r>
            <a:r>
              <a:rPr lang="en-GB" sz="2400" b="1" dirty="0">
                <a:solidFill>
                  <a:srgbClr val="002060"/>
                </a:solidFill>
                <a:latin typeface="+mj-lt"/>
              </a:rPr>
              <a:t>and variations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002060"/>
                </a:solidFill>
                <a:latin typeface="+mj-lt"/>
              </a:rPr>
              <a:t>                         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Rondo  (ABACADA)</a:t>
            </a:r>
          </a:p>
          <a:p>
            <a:pPr marL="0" indent="0" algn="ctr">
              <a:buNone/>
            </a:pPr>
            <a:endParaRPr lang="en-GB" sz="12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j-lt"/>
                <a:hlinkClick r:id="rId2"/>
              </a:rPr>
              <a:t>Click here</a:t>
            </a:r>
            <a:r>
              <a:rPr lang="en-GB" sz="24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2400" b="1" dirty="0">
                <a:solidFill>
                  <a:srgbClr val="002060"/>
                </a:solidFill>
                <a:latin typeface="+mj-lt"/>
              </a:rPr>
            </a:b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To find out about call and response, rounds and ternary form</a:t>
            </a:r>
          </a:p>
        </p:txBody>
      </p:sp>
      <p:pic>
        <p:nvPicPr>
          <p:cNvPr id="5122" name="Picture 2" descr="D:\My Documents\Documents\HMS\clipart\beginning middle 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86031"/>
            <a:ext cx="3276600" cy="8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y Documents\Documents\HMS\clipart\beginning e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6682"/>
            <a:ext cx="1840030" cy="18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Fun structure activities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45" y="12192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Listen to this </a:t>
            </a:r>
            <a:r>
              <a:rPr lang="en-GB" b="1" dirty="0" smtClean="0">
                <a:solidFill>
                  <a:srgbClr val="002060"/>
                </a:solidFill>
                <a:latin typeface="+mj-lt"/>
                <a:hlinkClick r:id="rId2"/>
              </a:rPr>
              <a:t>theme and variations  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by Andrew Lloyd Webber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The first music you hear is the theme played on the cello – the following music is all based on this but it has been varied in some way. 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Can you describe how the music has been varied?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Different instruments?  Different styles? Gaps?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i="1" dirty="0"/>
          </a:p>
          <a:p>
            <a:pPr marL="0" indent="0" algn="ctr">
              <a:buNone/>
            </a:pPr>
            <a:endParaRPr lang="en-GB" b="1" i="1" dirty="0"/>
          </a:p>
        </p:txBody>
      </p:sp>
      <p:pic>
        <p:nvPicPr>
          <p:cNvPr id="4098" name="Picture 2" descr="D:\OneDrive - Hampshire County Council\Documents\HMS\clipart\Andrew Lloyd Web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31" y="1858851"/>
            <a:ext cx="2054691" cy="20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MS\AppData\Local\Microsoft\Windows\INetCache\IE\5BD2DBGR\j044212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0" y="5972306"/>
            <a:ext cx="891760" cy="8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17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68" y="3155324"/>
            <a:ext cx="12982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46" y="3962400"/>
            <a:ext cx="12982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89" y="15240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TEXTURE</a:t>
            </a:r>
            <a:br>
              <a:rPr lang="en-GB" sz="7200" b="1" dirty="0" smtClean="0"/>
            </a:br>
            <a:r>
              <a:rPr lang="en-GB" sz="2000" b="1" dirty="0" smtClean="0"/>
              <a:t>is all about how many sounds can be heard at the same time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93" y="1485900"/>
            <a:ext cx="8229600" cy="52197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600" b="1" u="sng" dirty="0" smtClean="0">
                <a:solidFill>
                  <a:srgbClr val="002060"/>
                </a:solidFill>
                <a:latin typeface="+mj-lt"/>
              </a:rPr>
              <a:t>Key words</a:t>
            </a:r>
            <a:br>
              <a:rPr lang="en-GB" sz="3600" b="1" u="sng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Solo</a:t>
            </a:r>
            <a:br>
              <a:rPr lang="en-GB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Unison</a:t>
            </a:r>
            <a:br>
              <a:rPr lang="en-GB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Layers</a:t>
            </a:r>
            <a:br>
              <a:rPr lang="en-GB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Ensemble</a:t>
            </a:r>
            <a:endParaRPr lang="en-GB" sz="36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sz="36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rgbClr val="002060"/>
                </a:solidFill>
                <a:latin typeface="+mj-lt"/>
                <a:hlinkClick r:id="rId3"/>
              </a:rPr>
              <a:t>Click here</a:t>
            </a:r>
            <a:r>
              <a:rPr lang="en-GB" sz="36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3600" b="1" dirty="0">
                <a:solidFill>
                  <a:srgbClr val="002060"/>
                </a:solidFill>
                <a:latin typeface="+mj-lt"/>
              </a:rPr>
            </a:br>
            <a:r>
              <a:rPr lang="en-GB" sz="3600" b="1" dirty="0">
                <a:solidFill>
                  <a:srgbClr val="002060"/>
                </a:solidFill>
                <a:latin typeface="+mj-lt"/>
              </a:rPr>
              <a:t>to 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watch how layers can </a:t>
            </a:r>
            <a:br>
              <a:rPr lang="en-GB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slowly be added to a piece of music</a:t>
            </a:r>
            <a:endParaRPr lang="en-GB" sz="36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endParaRPr lang="en-GB" sz="3600" b="1" dirty="0"/>
          </a:p>
        </p:txBody>
      </p:sp>
      <p:pic>
        <p:nvPicPr>
          <p:cNvPr id="6147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2982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51090"/>
            <a:ext cx="77893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68" y="2057400"/>
            <a:ext cx="77893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Fun texture activities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631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  <a:latin typeface="+mj-lt"/>
                <a:hlinkClick r:id="rId2"/>
              </a:rPr>
              <a:t>Click here</a:t>
            </a:r>
            <a:r>
              <a:rPr lang="en-GB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and enjoy adding layers </a:t>
            </a:r>
            <a:br>
              <a:rPr lang="en-GB" sz="28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by clicking on the dots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sz="2800" b="1" dirty="0" smtClean="0">
              <a:solidFill>
                <a:srgbClr val="002060"/>
              </a:solidFill>
              <a:latin typeface="+mj-lt"/>
              <a:hlinkClick r:id="rId3"/>
            </a:endParaRPr>
          </a:p>
          <a:p>
            <a:pPr marL="0" indent="0">
              <a:buNone/>
            </a:pPr>
            <a:endParaRPr lang="en-GB" sz="2800" b="1" dirty="0" smtClean="0">
              <a:solidFill>
                <a:srgbClr val="002060"/>
              </a:solidFill>
              <a:latin typeface="+mj-lt"/>
              <a:hlinkClick r:id="rId3"/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  <a:latin typeface="+mj-lt"/>
                <a:hlinkClick r:id="rId3"/>
              </a:rPr>
              <a:t>Click here</a:t>
            </a:r>
            <a:r>
              <a:rPr lang="en-GB" sz="2800" b="1" dirty="0">
                <a:solidFill>
                  <a:srgbClr val="002060"/>
                </a:solidFill>
                <a:latin typeface="+mj-lt"/>
                <a:hlinkClick r:id="rId3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then click and drag sounds (hats, sunglasses </a:t>
            </a:r>
            <a:r>
              <a:rPr lang="en-GB" sz="2800" b="1" dirty="0" err="1" smtClean="0">
                <a:solidFill>
                  <a:srgbClr val="002060"/>
                </a:solidFill>
                <a:latin typeface="+mj-lt"/>
              </a:rPr>
              <a:t>etc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) on to the performers to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add layers of sound</a:t>
            </a:r>
            <a:endParaRPr lang="en-GB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2" t="20000" r="28043" b="6366"/>
          <a:stretch/>
        </p:blipFill>
        <p:spPr bwMode="auto">
          <a:xfrm>
            <a:off x="5634925" y="1505689"/>
            <a:ext cx="2446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886200" y="2000989"/>
            <a:ext cx="1672525" cy="1295400"/>
          </a:xfrm>
          <a:prstGeom prst="straightConnector1">
            <a:avLst/>
          </a:prstGeom>
          <a:ln w="50800">
            <a:solidFill>
              <a:srgbClr val="E81E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22703" r="17719" b="15749"/>
          <a:stretch/>
        </p:blipFill>
        <p:spPr bwMode="auto">
          <a:xfrm>
            <a:off x="4876800" y="4876800"/>
            <a:ext cx="328323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MS\AppData\Local\Microsoft\Windows\INetCache\IE\5BD2DBGR\j0442122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0" y="5972306"/>
            <a:ext cx="891760" cy="8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50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OneDrive - Hampshire County Council\Documents\HMS\clipart\french h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11" y="2116865"/>
            <a:ext cx="1752600" cy="13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OneDrive - Hampshire County Council\Documents\HMS\clipart\flu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20" y="2116722"/>
            <a:ext cx="1199193" cy="12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OneDrive - Hampshire County Council\Documents\HMS\clipart\tromb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2775">
            <a:off x="7134233" y="3732878"/>
            <a:ext cx="1248147" cy="16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674" y="22538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TIMBRE</a:t>
            </a:r>
            <a:br>
              <a:rPr lang="en-GB" sz="7200" b="1" dirty="0" smtClean="0"/>
            </a:br>
            <a:r>
              <a:rPr lang="en-GB" sz="2000" b="1" dirty="0" smtClean="0"/>
              <a:t>is all about what the sounds are like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378" y="1595750"/>
            <a:ext cx="8229600" cy="5190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 smtClean="0">
                <a:solidFill>
                  <a:srgbClr val="002060"/>
                </a:solidFill>
                <a:latin typeface="+mj-lt"/>
              </a:rPr>
              <a:t>Key words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Wood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Metal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b="1" dirty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Skinned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Instrument names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  <a:hlinkClick r:id="rId5"/>
              </a:rPr>
              <a:t>Click here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b="1" dirty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To join in with the song and 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mime playing different instruments</a:t>
            </a:r>
            <a:endParaRPr lang="en-GB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2" name="Picture 2" descr="D:\OneDrive - Hampshire County Council\Documents\HMS\clipart\cello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819">
            <a:off x="7285328" y="960427"/>
            <a:ext cx="1519908" cy="19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OneDrive - Hampshire County Council\Documents\HMS\clipart\violin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9" y="1339449"/>
            <a:ext cx="1303995" cy="13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OneDrive - Hampshire County Council\Documents\HMS\clipart\saxopho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4940">
            <a:off x="1037363" y="2082223"/>
            <a:ext cx="942104" cy="18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OneDrive - Hampshire County Council\Documents\HMS\clipart\timpan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3" y="4191000"/>
            <a:ext cx="1688294" cy="11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OneDrive - Hampshire County Council\Documents\HMS\clipart\descan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694" r="24578" b="1408"/>
          <a:stretch/>
        </p:blipFill>
        <p:spPr bwMode="auto">
          <a:xfrm rot="2290295">
            <a:off x="6063879" y="3552956"/>
            <a:ext cx="583835" cy="108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51" y="3066676"/>
            <a:ext cx="8637180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</a:rPr>
              <a:t>Discovering the Musical </a:t>
            </a:r>
            <a:r>
              <a:rPr lang="en-GB" sz="60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</a:rPr>
              <a:t>imensions</a:t>
            </a:r>
            <a:endParaRPr lang="en-GB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5" descr="D:\My Documents\Documents\HMS\clipart\lad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0" y="331185"/>
            <a:ext cx="647322" cy="16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14361" y="680722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art 5"/>
          <p:cNvSpPr/>
          <p:nvPr/>
        </p:nvSpPr>
        <p:spPr>
          <a:xfrm>
            <a:off x="2279493" y="1160799"/>
            <a:ext cx="190500" cy="225417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Picture 9" descr="FlashCard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13" y="1502803"/>
            <a:ext cx="1844076" cy="57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My Documents\Documents\HMS\clipart\lo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04" y="1030403"/>
            <a:ext cx="896008" cy="5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My Documents\Documents\HMS\clipart\qui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4423" y="1349725"/>
            <a:ext cx="588789" cy="7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y Documents\Documents\HMS\clipart\hare - runn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3" y="1300498"/>
            <a:ext cx="970984" cy="7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y Documents\Documents\HMS\clipart\Tortoise carto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09" y="1056911"/>
            <a:ext cx="827314" cy="5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My Documents\Documents\HMS\clipart\beginning middle e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24" y="5145588"/>
            <a:ext cx="3367088" cy="9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24" y="4345803"/>
            <a:ext cx="861657" cy="10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0" y="3844860"/>
            <a:ext cx="853459" cy="10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5" y="4909537"/>
            <a:ext cx="853459" cy="10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17014" y="2065180"/>
            <a:ext cx="926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Pitch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20052" y="2065180"/>
            <a:ext cx="198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Duration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2087100"/>
            <a:ext cx="1752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Dynamics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9009" y="2063221"/>
            <a:ext cx="14895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Tempo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053" y="6103231"/>
            <a:ext cx="17539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Texture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2850" y="6128470"/>
            <a:ext cx="15736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Structure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25390" y="6079305"/>
            <a:ext cx="12402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Timbre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Heart 26"/>
          <p:cNvSpPr/>
          <p:nvPr/>
        </p:nvSpPr>
        <p:spPr>
          <a:xfrm>
            <a:off x="3795727" y="1161403"/>
            <a:ext cx="190500" cy="225417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Heart 27"/>
          <p:cNvSpPr/>
          <p:nvPr/>
        </p:nvSpPr>
        <p:spPr>
          <a:xfrm>
            <a:off x="3352800" y="1148524"/>
            <a:ext cx="190500" cy="225417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Heart 28"/>
          <p:cNvSpPr/>
          <p:nvPr/>
        </p:nvSpPr>
        <p:spPr>
          <a:xfrm>
            <a:off x="2852751" y="1174910"/>
            <a:ext cx="190500" cy="225417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" name="Picture 7" descr="D:\OneDrive - Hampshire County Council\Documents\HMS\clipart\trombon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2775">
            <a:off x="7401778" y="4724171"/>
            <a:ext cx="1108223" cy="145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OneDrive - Hampshire County Council\Documents\HMS\clipart\violin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14" y="4308061"/>
            <a:ext cx="870351" cy="8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OneDrive - Hampshire County Council\Documents\HMS\clipart\flu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95" y="4221845"/>
            <a:ext cx="599597" cy="6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OneDrive - Hampshire County Council\Documents\HMS\clipart\tromb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2775">
            <a:off x="5786193" y="873981"/>
            <a:ext cx="620530" cy="81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OneDrive - Hampshire County Council\Documents\HMS\clipart\flu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5010">
            <a:off x="4708987" y="977082"/>
            <a:ext cx="589445" cy="6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OneDrive - Hampshire County Council\Documents\HMS\clipart\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78454"/>
            <a:ext cx="944626" cy="11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2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Fun timbre activities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9668"/>
            <a:ext cx="8229600" cy="54831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Research which instruments belong to each of these instrument families:  woodwind, brass, string and percussion. 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Make a list of the instruments in each family group – which family has the most members?</a:t>
            </a:r>
          </a:p>
          <a:p>
            <a:pPr marL="0" indent="0" algn="ctr">
              <a:buNone/>
            </a:pPr>
            <a:endParaRPr lang="en-GB" sz="17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Next go on a YouTube treasure hunt for examples of instruments from each of the families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Can you find a woodwind instrument ?</a:t>
            </a:r>
          </a:p>
          <a:p>
            <a:pPr marL="0" indent="0" algn="ctr">
              <a:buNone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Can you find a brass instrument?</a:t>
            </a:r>
          </a:p>
          <a:p>
            <a:pPr marL="0" indent="0" algn="ctr">
              <a:buNone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Can you find a stringed instrument?</a:t>
            </a:r>
          </a:p>
          <a:p>
            <a:pPr marL="0" indent="0" algn="ctr">
              <a:buNone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Can you find a percussion instrument?</a:t>
            </a:r>
          </a:p>
          <a:p>
            <a:pPr marL="0" indent="0" algn="ctr">
              <a:buNone/>
            </a:pPr>
            <a:endParaRPr lang="en-GB" sz="1300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Make a poster showing all the instrument families</a:t>
            </a:r>
          </a:p>
        </p:txBody>
      </p:sp>
      <p:pic>
        <p:nvPicPr>
          <p:cNvPr id="4" name="Picture 2" descr="D:\OneDrive - Hampshire County Council\Documents\HMS\clipart\Home made instruments\treas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7" y="4800600"/>
            <a:ext cx="1291890" cy="8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OneDrive - Hampshire County Council\Documents\HMS\clipart\violin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0975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OneDrive - Hampshire County Council\Documents\HMS\clipart\timpa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20" y="809755"/>
            <a:ext cx="1139308" cy="7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MS\AppData\Local\Microsoft\Windows\INetCache\IE\5BD2DBGR\j0442122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0" y="5972306"/>
            <a:ext cx="891760" cy="8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94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Name the dimension quiz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Look at the slides below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Can you work out </a:t>
            </a:r>
            <a:br>
              <a:rPr lang="en-GB" b="1" dirty="0" smtClean="0"/>
            </a:br>
            <a:r>
              <a:rPr lang="en-GB" b="1" dirty="0" smtClean="0"/>
              <a:t>which dimension each is about?</a:t>
            </a:r>
            <a:endParaRPr lang="en-GB" b="1" dirty="0"/>
          </a:p>
        </p:txBody>
      </p:sp>
      <p:pic>
        <p:nvPicPr>
          <p:cNvPr id="15362" name="Picture 2" descr="D:\OneDrive - Hampshire County Council\Documents\HMS\clipart\Discover the dimensions\question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My Documents\Documents\HMS\clipart\lad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73" y="228600"/>
            <a:ext cx="8286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7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/>
              <a:t/>
            </a:r>
            <a:br>
              <a:rPr lang="en-GB" sz="9600" b="1" dirty="0" smtClean="0"/>
            </a:b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214" y="1752559"/>
            <a:ext cx="8229600" cy="4830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b="1" u="sng" dirty="0" smtClean="0"/>
          </a:p>
          <a:p>
            <a:pPr marL="0" indent="0" algn="ctr">
              <a:buNone/>
            </a:pPr>
            <a:r>
              <a:rPr lang="en-GB" sz="3600" b="1" u="sng" dirty="0" smtClean="0"/>
              <a:t>Key words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High, middle and low</a:t>
            </a:r>
          </a:p>
          <a:p>
            <a:pPr marL="0" indent="0" algn="ctr">
              <a:buNone/>
            </a:pPr>
            <a:r>
              <a:rPr lang="en-GB" sz="3600" b="1" dirty="0" smtClean="0"/>
              <a:t>Higher and lower</a:t>
            </a:r>
            <a:br>
              <a:rPr lang="en-GB" sz="3600" b="1" dirty="0" smtClean="0"/>
            </a:br>
            <a:r>
              <a:rPr lang="en-GB" sz="3600" b="1" dirty="0" smtClean="0"/>
              <a:t>Scale</a:t>
            </a:r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796010" y="19050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" descr="D:\My Documents\Documents\HMS\clipart\major sca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21097" r="8333" b="24760"/>
          <a:stretch/>
        </p:blipFill>
        <p:spPr bwMode="auto">
          <a:xfrm>
            <a:off x="1828339" y="5165501"/>
            <a:ext cx="6514554" cy="13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OneDrive - Hampshire County Council\Documents\HMS\clipart\Discover the dimensions\question m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21" y="183020"/>
            <a:ext cx="1659161" cy="16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My Documents\Documents\HMS\clipart\lad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866"/>
            <a:ext cx="8286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062037" y="533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3800" b="1" u="sng" dirty="0" smtClean="0"/>
          </a:p>
          <a:p>
            <a:pPr marL="0" indent="0">
              <a:buNone/>
            </a:pPr>
            <a:r>
              <a:rPr lang="en-GB" sz="3800" b="1" u="sng" dirty="0" smtClean="0"/>
              <a:t>Key words</a:t>
            </a:r>
          </a:p>
          <a:p>
            <a:pPr marL="0" indent="0">
              <a:buNone/>
            </a:pPr>
            <a:r>
              <a:rPr lang="en-GB" sz="3800" b="1" dirty="0" smtClean="0"/>
              <a:t/>
            </a:r>
            <a:br>
              <a:rPr lang="en-GB" sz="3800" b="1" dirty="0" smtClean="0"/>
            </a:br>
            <a:r>
              <a:rPr lang="en-GB" sz="3800" b="1" dirty="0" smtClean="0"/>
              <a:t>Long and short</a:t>
            </a:r>
          </a:p>
          <a:p>
            <a:pPr marL="0" indent="0">
              <a:buNone/>
            </a:pPr>
            <a:r>
              <a:rPr lang="en-GB" sz="3800" b="1" dirty="0" smtClean="0"/>
              <a:t/>
            </a:r>
            <a:br>
              <a:rPr lang="en-GB" sz="3800" b="1" dirty="0" smtClean="0"/>
            </a:br>
            <a:r>
              <a:rPr lang="en-GB" sz="3800" b="1" dirty="0" smtClean="0"/>
              <a:t>Steady beat</a:t>
            </a:r>
          </a:p>
          <a:p>
            <a:pPr marL="0" indent="0">
              <a:buNone/>
            </a:pPr>
            <a:endParaRPr lang="en-GB" sz="3800" b="1" dirty="0" smtClean="0"/>
          </a:p>
          <a:p>
            <a:pPr marL="0" indent="0">
              <a:buNone/>
            </a:pPr>
            <a:r>
              <a:rPr lang="en-GB" sz="3800" b="1" dirty="0" smtClean="0"/>
              <a:t>Rhythm pattern  xx </a:t>
            </a:r>
            <a:r>
              <a:rPr lang="en-GB" sz="3800" b="1" dirty="0" err="1" smtClean="0"/>
              <a:t>xx</a:t>
            </a:r>
            <a:r>
              <a:rPr lang="en-GB" sz="3800" b="1" dirty="0" smtClean="0"/>
              <a:t>  x  </a:t>
            </a:r>
            <a:r>
              <a:rPr lang="en-GB" sz="3800" b="1" dirty="0" err="1" smtClean="0"/>
              <a:t>x</a:t>
            </a:r>
            <a:endParaRPr lang="en-GB" sz="3800" b="1" dirty="0" smtClean="0"/>
          </a:p>
          <a:p>
            <a:pPr marL="0" indent="0">
              <a:buNone/>
            </a:pPr>
            <a:endParaRPr lang="en-GB" sz="3800" b="1" dirty="0" smtClean="0"/>
          </a:p>
          <a:p>
            <a:pPr marL="0" indent="0">
              <a:buNone/>
            </a:pPr>
            <a:r>
              <a:rPr lang="en-GB" sz="3800" b="1" dirty="0" smtClean="0"/>
              <a:t>Metre  </a:t>
            </a:r>
            <a:r>
              <a:rPr lang="en-GB" sz="3800" b="1" dirty="0" smtClean="0">
                <a:solidFill>
                  <a:srgbClr val="FF0000"/>
                </a:solidFill>
              </a:rPr>
              <a:t>1</a:t>
            </a:r>
            <a:r>
              <a:rPr lang="en-GB" sz="3800" b="1" dirty="0" smtClean="0"/>
              <a:t> </a:t>
            </a:r>
            <a:r>
              <a:rPr lang="en-GB" sz="3800" b="1" dirty="0"/>
              <a:t>2  </a:t>
            </a:r>
            <a:r>
              <a:rPr lang="en-GB" sz="3800" b="1" dirty="0" smtClean="0"/>
              <a:t>or  </a:t>
            </a:r>
            <a:r>
              <a:rPr lang="en-GB" sz="3800" b="1" dirty="0" smtClean="0">
                <a:solidFill>
                  <a:srgbClr val="FF0000"/>
                </a:solidFill>
              </a:rPr>
              <a:t>1</a:t>
            </a:r>
            <a:r>
              <a:rPr lang="en-GB" sz="3800" b="1" dirty="0" smtClean="0"/>
              <a:t> </a:t>
            </a:r>
            <a:r>
              <a:rPr lang="en-GB" sz="3800" b="1" dirty="0"/>
              <a:t>2 </a:t>
            </a:r>
            <a:r>
              <a:rPr lang="en-GB" sz="3800" b="1" dirty="0" smtClean="0"/>
              <a:t>3 or   </a:t>
            </a:r>
            <a:r>
              <a:rPr lang="en-GB" sz="3800" b="1" dirty="0">
                <a:solidFill>
                  <a:srgbClr val="FF0000"/>
                </a:solidFill>
              </a:rPr>
              <a:t>1</a:t>
            </a:r>
            <a:r>
              <a:rPr lang="en-GB" sz="3800" b="1" dirty="0"/>
              <a:t> 2 3 </a:t>
            </a:r>
            <a:r>
              <a:rPr lang="en-GB" sz="3800" b="1" dirty="0" smtClean="0"/>
              <a:t>4</a:t>
            </a:r>
            <a:br>
              <a:rPr lang="en-GB" sz="3800" b="1" dirty="0" smtClean="0"/>
            </a:br>
            <a:endParaRPr lang="en-GB" sz="3800" b="1" dirty="0" smtClean="0"/>
          </a:p>
          <a:p>
            <a:pPr marL="0" indent="0">
              <a:buNone/>
            </a:pPr>
            <a:endParaRPr lang="en-GB" sz="3800" b="1" dirty="0" smtClean="0"/>
          </a:p>
          <a:p>
            <a:pPr marL="0" indent="0">
              <a:buNone/>
            </a:pPr>
            <a:endParaRPr lang="en-GB" sz="3800" b="1" dirty="0" smtClean="0"/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3600" b="1" dirty="0"/>
          </a:p>
        </p:txBody>
      </p:sp>
      <p:sp>
        <p:nvSpPr>
          <p:cNvPr id="5" name="Heart 4"/>
          <p:cNvSpPr/>
          <p:nvPr/>
        </p:nvSpPr>
        <p:spPr>
          <a:xfrm>
            <a:off x="2814034" y="4038600"/>
            <a:ext cx="266700" cy="228600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Heart 8"/>
          <p:cNvSpPr/>
          <p:nvPr/>
        </p:nvSpPr>
        <p:spPr>
          <a:xfrm>
            <a:off x="3475418" y="4038600"/>
            <a:ext cx="266700" cy="228600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Heart 10"/>
          <p:cNvSpPr/>
          <p:nvPr/>
        </p:nvSpPr>
        <p:spPr>
          <a:xfrm>
            <a:off x="4114800" y="4038600"/>
            <a:ext cx="266700" cy="228600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Heart 11"/>
          <p:cNvSpPr/>
          <p:nvPr/>
        </p:nvSpPr>
        <p:spPr>
          <a:xfrm>
            <a:off x="4746401" y="4038600"/>
            <a:ext cx="266700" cy="228600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2" descr="D:\OneDrive - Hampshire County Council\Documents\HMS\clipart\Discover the dimensions\question 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21" y="183020"/>
            <a:ext cx="1659161" cy="16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68" y="4191000"/>
            <a:ext cx="12982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79" y="4953000"/>
            <a:ext cx="12982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89" y="152400"/>
            <a:ext cx="8229600" cy="1143000"/>
          </a:xfrm>
        </p:spPr>
        <p:txBody>
          <a:bodyPr>
            <a:noAutofit/>
          </a:bodyPr>
          <a:lstStyle/>
          <a:p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61" y="1559417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b="1" u="sng" dirty="0" smtClean="0"/>
          </a:p>
          <a:p>
            <a:pPr marL="0" indent="0" algn="ctr">
              <a:buNone/>
            </a:pPr>
            <a:r>
              <a:rPr lang="en-GB" sz="3600" b="1" u="sng" dirty="0" smtClean="0"/>
              <a:t>Key words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Solo</a:t>
            </a:r>
            <a:br>
              <a:rPr lang="en-GB" sz="3600" b="1" dirty="0" smtClean="0"/>
            </a:br>
            <a:r>
              <a:rPr lang="en-GB" sz="3600" b="1" dirty="0" smtClean="0"/>
              <a:t>Unison</a:t>
            </a:r>
            <a:br>
              <a:rPr lang="en-GB" sz="3600" b="1" dirty="0" smtClean="0"/>
            </a:br>
            <a:r>
              <a:rPr lang="en-GB" sz="3600" b="1" dirty="0" smtClean="0"/>
              <a:t>Layers</a:t>
            </a:r>
          </a:p>
          <a:p>
            <a:pPr marL="0" indent="0" algn="ctr">
              <a:buNone/>
            </a:pPr>
            <a:r>
              <a:rPr lang="en-GB" sz="3600" b="1" dirty="0" smtClean="0"/>
              <a:t>Ensemble</a:t>
            </a:r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endParaRPr lang="en-GB" sz="3600" b="1" dirty="0"/>
          </a:p>
        </p:txBody>
      </p:sp>
      <p:pic>
        <p:nvPicPr>
          <p:cNvPr id="6147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7511"/>
            <a:ext cx="12982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81" y="3429000"/>
            <a:ext cx="77893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My Documents\Documents\HMS\clipart\s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71" y="2971800"/>
            <a:ext cx="77893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OneDrive - Hampshire County Council\Documents\HMS\clipart\Discover the dimensions\question m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221"/>
            <a:ext cx="1264779" cy="12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OneDrive - Hampshire County Council\Documents\HMS\clipart\desc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0295">
            <a:off x="3994886" y="4710234"/>
            <a:ext cx="1668975" cy="16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OneDrive - Hampshire County Council\Documents\HMS\clipart\tromb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2775">
            <a:off x="6212430" y="4374795"/>
            <a:ext cx="1784478" cy="23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71" y="67605"/>
            <a:ext cx="8229600" cy="1143000"/>
          </a:xfrm>
        </p:spPr>
        <p:txBody>
          <a:bodyPr>
            <a:noAutofit/>
          </a:bodyPr>
          <a:lstStyle/>
          <a:p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101"/>
            <a:ext cx="8229600" cy="5190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 smtClean="0"/>
              <a:t>Key words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Wood</a:t>
            </a:r>
          </a:p>
          <a:p>
            <a:pPr marL="0" indent="0" algn="ctr">
              <a:buNone/>
            </a:pPr>
            <a:r>
              <a:rPr lang="en-GB" b="1" dirty="0" smtClean="0"/>
              <a:t>Metal</a:t>
            </a:r>
          </a:p>
          <a:p>
            <a:pPr marL="0" indent="0" algn="ctr">
              <a:buNone/>
            </a:pPr>
            <a:r>
              <a:rPr lang="en-GB" b="1" dirty="0" smtClean="0"/>
              <a:t>Skinned</a:t>
            </a:r>
            <a:br>
              <a:rPr lang="en-GB" b="1" dirty="0" smtClean="0"/>
            </a:br>
            <a:r>
              <a:rPr lang="en-GB" b="1" dirty="0" smtClean="0"/>
              <a:t>Instrument names</a:t>
            </a:r>
            <a:br>
              <a:rPr lang="en-GB" b="1" dirty="0" smtClean="0"/>
            </a:br>
            <a:endParaRPr lang="en-GB" b="1" dirty="0" smtClean="0"/>
          </a:p>
        </p:txBody>
      </p:sp>
      <p:pic>
        <p:nvPicPr>
          <p:cNvPr id="5122" name="Picture 2" descr="D:\OneDrive - Hampshire County Council\Documents\HMS\clipart\cello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58" y="145131"/>
            <a:ext cx="2073683" cy="26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OneDrive - Hampshire County Council\Documents\HMS\clipart\french hor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36672"/>
            <a:ext cx="1752600" cy="13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OneDrive - Hampshire County Council\Documents\HMS\clipart\violin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2405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OneDrive - Hampshire County Council\Documents\HMS\clipart\saxopho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4940">
            <a:off x="1205139" y="2069453"/>
            <a:ext cx="1262108" cy="24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OneDrive - Hampshire County Council\Documents\HMS\clipart\timpan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31984"/>
            <a:ext cx="2743200" cy="18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OneDrive - Hampshire County Council\Documents\HMS\clipart\Discover the dimensions\question mar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5678"/>
            <a:ext cx="1264779" cy="12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8" y="1387582"/>
            <a:ext cx="8779273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b="1" u="sng" dirty="0" smtClean="0"/>
              <a:t>Key words</a:t>
            </a:r>
          </a:p>
          <a:p>
            <a:pPr marL="0" indent="0" algn="ctr">
              <a:buNone/>
            </a:pPr>
            <a:r>
              <a:rPr lang="en-GB" sz="2800" b="1" dirty="0" smtClean="0"/>
              <a:t>Beginning, middle, ending</a:t>
            </a:r>
          </a:p>
          <a:p>
            <a:pPr marL="0" indent="0" algn="ctr">
              <a:buNone/>
            </a:pPr>
            <a:r>
              <a:rPr lang="en-GB" sz="2800" b="1" dirty="0" smtClean="0"/>
              <a:t>Call and echo, Call and response</a:t>
            </a:r>
          </a:p>
          <a:p>
            <a:pPr marL="0" indent="0" algn="ctr">
              <a:buNone/>
            </a:pPr>
            <a:r>
              <a:rPr lang="en-GB" sz="2800" b="1" dirty="0" smtClean="0"/>
              <a:t>Verse, chorus</a:t>
            </a:r>
          </a:p>
          <a:p>
            <a:pPr marL="0" indent="0" algn="ctr">
              <a:buNone/>
            </a:pPr>
            <a:r>
              <a:rPr lang="en-GB" sz="2800" b="1" dirty="0" smtClean="0"/>
              <a:t> ABA</a:t>
            </a:r>
            <a:br>
              <a:rPr lang="en-GB" sz="2800" b="1" dirty="0" smtClean="0"/>
            </a:br>
            <a:r>
              <a:rPr lang="en-GB" sz="2800" b="1" dirty="0" smtClean="0"/>
              <a:t>Round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                                      </a:t>
            </a:r>
            <a:r>
              <a:rPr lang="en-GB" sz="2800" b="1" dirty="0" smtClean="0"/>
              <a:t>         Ternary  (</a:t>
            </a:r>
            <a:r>
              <a:rPr lang="en-GB" sz="2800" b="1" dirty="0" smtClean="0">
                <a:solidFill>
                  <a:srgbClr val="FF0000"/>
                </a:solidFill>
              </a:rPr>
              <a:t>A</a:t>
            </a:r>
            <a:r>
              <a:rPr lang="en-GB" sz="2800" b="1" dirty="0" smtClean="0">
                <a:solidFill>
                  <a:srgbClr val="00B0F0"/>
                </a:solidFill>
              </a:rPr>
              <a:t>B</a:t>
            </a:r>
            <a:r>
              <a:rPr lang="en-GB" sz="2800" b="1" dirty="0" smtClean="0">
                <a:solidFill>
                  <a:srgbClr val="FF0000"/>
                </a:solidFill>
              </a:rPr>
              <a:t>A)</a:t>
            </a: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                              </a:t>
            </a:r>
            <a:r>
              <a:rPr lang="en-GB" sz="2800" b="1" dirty="0" smtClean="0"/>
              <a:t>	</a:t>
            </a:r>
            <a:r>
              <a:rPr lang="en-GB" sz="2800" b="1" dirty="0"/>
              <a:t> </a:t>
            </a:r>
            <a:r>
              <a:rPr lang="en-GB" sz="2800" b="1" dirty="0" smtClean="0"/>
              <a:t>  Theme </a:t>
            </a:r>
            <a:r>
              <a:rPr lang="en-GB" sz="2800" b="1" dirty="0"/>
              <a:t>and variations </a:t>
            </a:r>
          </a:p>
          <a:p>
            <a:pPr marL="0" indent="0" algn="ctr">
              <a:buNone/>
            </a:pPr>
            <a:r>
              <a:rPr lang="en-GB" sz="2800" b="1" dirty="0"/>
              <a:t>                          </a:t>
            </a:r>
            <a:r>
              <a:rPr lang="en-GB" sz="2800" b="1" dirty="0" smtClean="0"/>
              <a:t>Rondo  (</a:t>
            </a:r>
            <a:r>
              <a:rPr lang="en-GB" sz="2800" b="1" dirty="0" smtClean="0">
                <a:solidFill>
                  <a:srgbClr val="FF0000"/>
                </a:solidFill>
              </a:rPr>
              <a:t>A</a:t>
            </a:r>
            <a:r>
              <a:rPr lang="en-GB" sz="2800" b="1" dirty="0" smtClean="0">
                <a:solidFill>
                  <a:srgbClr val="00B0F0"/>
                </a:solidFill>
              </a:rPr>
              <a:t>B</a:t>
            </a:r>
            <a:r>
              <a:rPr lang="en-GB" sz="2800" b="1" dirty="0" smtClean="0">
                <a:solidFill>
                  <a:srgbClr val="FF0000"/>
                </a:solidFill>
              </a:rPr>
              <a:t>A</a:t>
            </a:r>
            <a:r>
              <a:rPr lang="en-GB" sz="2800" b="1" dirty="0" smtClean="0">
                <a:solidFill>
                  <a:srgbClr val="92D050"/>
                </a:solidFill>
              </a:rPr>
              <a:t>C</a:t>
            </a:r>
            <a:r>
              <a:rPr lang="en-GB" sz="2800" b="1" dirty="0" smtClean="0">
                <a:solidFill>
                  <a:srgbClr val="FF0000"/>
                </a:solidFill>
              </a:rPr>
              <a:t>A</a:t>
            </a:r>
            <a:r>
              <a:rPr lang="en-GB" sz="2800" b="1" dirty="0" smtClean="0">
                <a:solidFill>
                  <a:srgbClr val="7030A0"/>
                </a:solidFill>
              </a:rPr>
              <a:t>D</a:t>
            </a:r>
            <a:r>
              <a:rPr lang="en-GB" sz="2800" b="1" dirty="0" smtClean="0">
                <a:solidFill>
                  <a:srgbClr val="FF0000"/>
                </a:solidFill>
              </a:rPr>
              <a:t>A)</a:t>
            </a:r>
            <a:endParaRPr lang="en-GB" sz="2800" b="1" dirty="0" smtClean="0"/>
          </a:p>
          <a:p>
            <a:pPr marL="0" indent="0" algn="ctr">
              <a:buNone/>
            </a:pPr>
            <a:endParaRPr lang="en-GB" sz="1200" b="1" dirty="0" smtClean="0"/>
          </a:p>
          <a:p>
            <a:pPr marL="0" indent="0" algn="ctr">
              <a:buNone/>
            </a:pPr>
            <a:endParaRPr lang="en-GB" sz="1200" b="1" dirty="0"/>
          </a:p>
          <a:p>
            <a:pPr marL="0" indent="0" algn="ctr">
              <a:buNone/>
            </a:pPr>
            <a:endParaRPr lang="en-GB" sz="1200" b="1" dirty="0"/>
          </a:p>
        </p:txBody>
      </p:sp>
      <p:pic>
        <p:nvPicPr>
          <p:cNvPr id="5122" name="Picture 2" descr="D:\My Documents\Documents\HMS\clipart\beginning middle 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4504"/>
            <a:ext cx="3135991" cy="9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y Documents\Documents\HMS\clipart\beginning e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89379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OneDrive - Hampshire County Council\Documents\HMS\clipart\Discover the dimensions\question m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62" y="185922"/>
            <a:ext cx="1264779" cy="12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40" y="337354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/>
            </a:r>
            <a:br>
              <a:rPr lang="en-GB" sz="7200" b="1" dirty="0" smtClean="0"/>
            </a:b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u="sng" dirty="0" smtClean="0"/>
              <a:t>Key words</a:t>
            </a:r>
          </a:p>
          <a:p>
            <a:pPr marL="0" indent="0" algn="ctr">
              <a:buNone/>
            </a:pPr>
            <a:r>
              <a:rPr lang="en-GB" sz="2400" b="1" dirty="0" smtClean="0"/>
              <a:t>Loud</a:t>
            </a:r>
            <a:r>
              <a:rPr lang="en-GB" sz="2400" b="1" dirty="0"/>
              <a:t> </a:t>
            </a:r>
            <a:r>
              <a:rPr lang="en-GB" sz="2400" b="1" dirty="0" smtClean="0"/>
              <a:t>and quiet</a:t>
            </a:r>
          </a:p>
          <a:p>
            <a:pPr marL="0" indent="0" algn="ctr">
              <a:buNone/>
            </a:pPr>
            <a:r>
              <a:rPr lang="en-GB" sz="2400" b="1" dirty="0" smtClean="0"/>
              <a:t>Forte and piano</a:t>
            </a:r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r>
              <a:rPr lang="en-GB" sz="2400" b="1" dirty="0" smtClean="0"/>
              <a:t>Getting louder and quieter</a:t>
            </a:r>
            <a:br>
              <a:rPr lang="en-GB" sz="2400" b="1" dirty="0" smtClean="0"/>
            </a:br>
            <a:r>
              <a:rPr lang="en-GB" sz="2400" b="1" dirty="0" smtClean="0"/>
              <a:t>Crescendo and decrescendo</a:t>
            </a:r>
            <a:endParaRPr lang="en-GB" sz="2400" b="1" dirty="0"/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0760" y="5486400"/>
            <a:ext cx="23622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0760" y="5943063"/>
            <a:ext cx="2362200" cy="381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5334000"/>
            <a:ext cx="2362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48400" y="5715000"/>
            <a:ext cx="22098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My Documents\Documents\HMS\clipart\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5" y="533400"/>
            <a:ext cx="1550429" cy="10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 Documents\Documents\HMS\clipart\qui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76" y="479289"/>
            <a:ext cx="880891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128789" y="3368896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458200" y="3519149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31199" y="3218642"/>
            <a:ext cx="802045" cy="7577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068469" y="3136003"/>
            <a:ext cx="938413" cy="9122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246580" y="3232598"/>
            <a:ext cx="938413" cy="9122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391400" y="3309870"/>
            <a:ext cx="802045" cy="7577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D:\My Documents\Documents\HMS\clipart\lou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46" y="2276341"/>
            <a:ext cx="57254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My Documents\Documents\HMS\clipart\qui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59" y="2266640"/>
            <a:ext cx="324823" cy="4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OneDrive - Hampshire County Council\Documents\HMS\clipart\Discover the dimensions\question mar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3019"/>
            <a:ext cx="1659161" cy="16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250"/>
            <a:ext cx="8229600" cy="48159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u="sng" dirty="0" smtClean="0"/>
              <a:t>Key words</a:t>
            </a:r>
          </a:p>
          <a:p>
            <a:pPr marL="0" indent="0" algn="ctr">
              <a:buNone/>
            </a:pPr>
            <a:endParaRPr lang="en-GB" sz="3600" b="1" u="sng" dirty="0"/>
          </a:p>
          <a:p>
            <a:pPr marL="0" indent="0" algn="ctr">
              <a:buNone/>
            </a:pP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Fast</a:t>
            </a:r>
            <a:r>
              <a:rPr lang="en-GB" sz="3600" b="1" dirty="0"/>
              <a:t> </a:t>
            </a:r>
            <a:r>
              <a:rPr lang="en-GB" sz="3600" b="1" dirty="0" smtClean="0"/>
              <a:t>and slow</a:t>
            </a:r>
          </a:p>
          <a:p>
            <a:pPr marL="0" indent="0" algn="ctr">
              <a:buNone/>
            </a:pPr>
            <a:r>
              <a:rPr lang="en-GB" sz="3600" b="1" dirty="0" smtClean="0"/>
              <a:t>Presto and largo</a:t>
            </a:r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r>
              <a:rPr lang="en-GB" sz="3600" b="1" dirty="0" smtClean="0"/>
              <a:t>Getting faster and slower</a:t>
            </a:r>
          </a:p>
          <a:p>
            <a:pPr marL="0" indent="0" algn="ctr">
              <a:buNone/>
            </a:pPr>
            <a:r>
              <a:rPr lang="en-GB" sz="3600" b="1" dirty="0" smtClean="0"/>
              <a:t>Accelerando and </a:t>
            </a:r>
            <a:r>
              <a:rPr lang="en-GB" sz="3600" b="1" dirty="0" err="1" smtClean="0"/>
              <a:t>rallantando</a:t>
            </a:r>
            <a:r>
              <a:rPr lang="en-GB" sz="3600" b="1" dirty="0" smtClean="0"/>
              <a:t> </a:t>
            </a:r>
            <a:endParaRPr lang="en-GB" sz="3600" b="1" dirty="0"/>
          </a:p>
          <a:p>
            <a:pPr marL="0" indent="0" algn="ctr">
              <a:buNone/>
            </a:pPr>
            <a:endParaRPr lang="en-GB" sz="2400" b="1" dirty="0" smtClean="0"/>
          </a:p>
        </p:txBody>
      </p:sp>
      <p:pic>
        <p:nvPicPr>
          <p:cNvPr id="4098" name="Picture 2" descr="D:\My Documents\Documents\HMS\clipart\Tortoise 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656133"/>
            <a:ext cx="2209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y Documents\Documents\HMS\clipart\hare - run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OneDrive - Hampshire County Council\Documents\HMS\clipart\Discover the dimensions\question m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22" y="381000"/>
            <a:ext cx="1264780" cy="12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MS\AppData\Local\Microsoft\Windows\INetCache\IE\5BD2DBGR\j0442122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0" y="5972306"/>
            <a:ext cx="891760" cy="8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Contents – homepage</a:t>
            </a:r>
            <a:br>
              <a:rPr lang="en-GB" sz="3600" dirty="0" smtClean="0"/>
            </a:br>
            <a:r>
              <a:rPr lang="en-GB" sz="3100" dirty="0" smtClean="0"/>
              <a:t>Click on the        to return to this page 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2900" dirty="0" smtClean="0"/>
              <a:t>There are seven musical dimensions – one for every day of the week! </a:t>
            </a:r>
          </a:p>
          <a:p>
            <a:pPr marL="0" indent="0" algn="ctr">
              <a:buNone/>
            </a:pPr>
            <a:r>
              <a:rPr lang="en-GB" sz="2900" dirty="0" smtClean="0"/>
              <a:t>Which one will you discover today?  Click on </a:t>
            </a:r>
            <a:r>
              <a:rPr lang="en-GB" sz="2900" dirty="0" smtClean="0"/>
              <a:t>a dimension </a:t>
            </a:r>
            <a:r>
              <a:rPr lang="en-GB" sz="2900" dirty="0" smtClean="0"/>
              <a:t>and off you go</a:t>
            </a:r>
          </a:p>
          <a:p>
            <a:pPr marL="0" indent="0" algn="ctr">
              <a:buNone/>
            </a:pPr>
            <a:endParaRPr lang="en-GB" sz="2900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Pitch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what it means and fun pitch activities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sldjump"/>
              </a:rPr>
              <a:t>Duration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what it means and fun duration activities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Dynamics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what it means and fun dynamic activities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/>
              </a:rPr>
              <a:t>Tempo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what it means and fun tempo activities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 action="ppaction://hlinksldjump"/>
              </a:rPr>
              <a:t>Structure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what it means and fun structure activities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 action="ppaction://hlinksldjump"/>
              </a:rPr>
              <a:t>Texture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 action="ppaction://hlinksldjump"/>
              </a:rPr>
              <a:t>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what it means and fun texture activities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 action="ppaction://hlinksldjump"/>
              </a:rPr>
              <a:t>Timbre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what it means and fun timbre activities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 action="ppaction://hlinksldjump"/>
              </a:rPr>
              <a:t>Quiz time</a:t>
            </a: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Don’t </a:t>
            </a:r>
            <a:r>
              <a:rPr lang="en-GB" dirty="0" smtClean="0"/>
              <a:t>try and do them all in one go it could be a bit</a:t>
            </a:r>
            <a:endParaRPr lang="en-GB" dirty="0"/>
          </a:p>
        </p:txBody>
      </p:sp>
      <p:pic>
        <p:nvPicPr>
          <p:cNvPr id="4" name="Picture 2" descr="C:\Users\HMS\AppData\Local\Microsoft\Windows\INetCache\IE\5BD2DBGR\j0442122[1]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8308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MS\AppData\Local\Microsoft\Windows\INetCache\IE\5KM4N2TV\Confused-Figure-with-Question-Marks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77157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My Documents\Documents\HMS\clipart\lad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72" y="762000"/>
            <a:ext cx="8286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401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PITCH</a:t>
            </a:r>
            <a:r>
              <a:rPr lang="en-GB" sz="9600" b="1" dirty="0" smtClean="0"/>
              <a:t/>
            </a:r>
            <a:br>
              <a:rPr lang="en-GB" sz="9600" b="1" dirty="0" smtClean="0"/>
            </a:br>
            <a:r>
              <a:rPr lang="en-GB" sz="2000" b="1" dirty="0" smtClean="0"/>
              <a:t>is all about how high or low sounds are</a:t>
            </a:r>
            <a:br>
              <a:rPr lang="en-GB" sz="2000" b="1" dirty="0" smtClean="0"/>
            </a:br>
            <a:r>
              <a:rPr lang="en-GB" sz="2000" b="1" dirty="0" smtClean="0"/>
              <a:t>and how notes are grouped into sets called scales</a:t>
            </a: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4037"/>
            <a:ext cx="8229600" cy="4830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u="sng" dirty="0" smtClean="0">
                <a:solidFill>
                  <a:srgbClr val="002060"/>
                </a:solidFill>
                <a:latin typeface="+mj-lt"/>
              </a:rPr>
              <a:t>Key words</a:t>
            </a:r>
            <a:r>
              <a:rPr lang="en-GB" sz="36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3600" b="1" dirty="0">
                <a:solidFill>
                  <a:srgbClr val="002060"/>
                </a:solidFill>
                <a:latin typeface="+mj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High, middle and low</a:t>
            </a:r>
            <a:br>
              <a:rPr lang="en-GB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Higher and lower</a:t>
            </a:r>
            <a:br>
              <a:rPr lang="en-GB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Scale</a:t>
            </a:r>
            <a:endParaRPr lang="en-GB" sz="36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sz="1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2600" b="1" dirty="0" smtClean="0">
                <a:solidFill>
                  <a:srgbClr val="002060"/>
                </a:solidFill>
                <a:latin typeface="+mj-lt"/>
                <a:hlinkClick r:id="rId3"/>
              </a:rPr>
              <a:t>Click here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b="1" dirty="0">
                <a:solidFill>
                  <a:srgbClr val="002060"/>
                </a:solidFill>
                <a:latin typeface="+mj-lt"/>
              </a:rPr>
            </a:br>
            <a:r>
              <a:rPr lang="en-GB" sz="2600" b="1" dirty="0" smtClean="0">
                <a:solidFill>
                  <a:srgbClr val="002060"/>
                </a:solidFill>
                <a:latin typeface="+mj-lt"/>
              </a:rPr>
              <a:t>to find out why some sounds are higher than others</a:t>
            </a:r>
          </a:p>
          <a:p>
            <a:pPr marL="0" indent="0" algn="ctr">
              <a:buNone/>
            </a:pPr>
            <a:r>
              <a:rPr lang="en-GB" sz="2600" b="1" dirty="0" smtClean="0">
                <a:solidFill>
                  <a:srgbClr val="002060"/>
                </a:solidFill>
                <a:latin typeface="+mj-lt"/>
                <a:hlinkClick r:id="rId4"/>
              </a:rPr>
              <a:t>Click here</a:t>
            </a:r>
            <a:r>
              <a:rPr lang="en-GB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b="1" dirty="0">
                <a:solidFill>
                  <a:srgbClr val="002060"/>
                </a:solidFill>
                <a:latin typeface="+mj-lt"/>
              </a:rPr>
            </a:br>
            <a:r>
              <a:rPr lang="en-GB" b="1" dirty="0">
                <a:solidFill>
                  <a:srgbClr val="002060"/>
                </a:solidFill>
                <a:latin typeface="+mj-lt"/>
              </a:rPr>
              <a:t>t</a:t>
            </a:r>
            <a:r>
              <a:rPr lang="en-GB" sz="2600" b="1" dirty="0" smtClean="0">
                <a:solidFill>
                  <a:srgbClr val="002060"/>
                </a:solidFill>
                <a:latin typeface="+mj-lt"/>
              </a:rPr>
              <a:t>o find out how notes are grouped into scales</a:t>
            </a:r>
          </a:p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sz="26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910310" y="124764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" descr="D:\My Documents\Documents\HMS\clipart\major scal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21097" r="8333" b="24760"/>
          <a:stretch/>
        </p:blipFill>
        <p:spPr bwMode="auto">
          <a:xfrm>
            <a:off x="2819400" y="6066084"/>
            <a:ext cx="3892641" cy="7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69" y="152400"/>
            <a:ext cx="8229600" cy="1143000"/>
          </a:xfrm>
        </p:spPr>
        <p:txBody>
          <a:bodyPr/>
          <a:lstStyle/>
          <a:p>
            <a:r>
              <a:rPr lang="en-GB" b="1" dirty="0" smtClean="0"/>
              <a:t>Fun pitch activities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  <a:latin typeface="+mj-lt"/>
                <a:hlinkClick r:id="rId2"/>
              </a:rPr>
              <a:t>Click here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to have fun using pitched sounds to invent your own tune</a:t>
            </a:r>
          </a:p>
          <a:p>
            <a:endParaRPr lang="en-GB" dirty="0">
              <a:solidFill>
                <a:srgbClr val="002060"/>
              </a:solidFill>
              <a:latin typeface="+mj-lt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+mj-lt"/>
              </a:rPr>
              <a:t>Use this </a:t>
            </a:r>
            <a:r>
              <a:rPr lang="en-GB" dirty="0" smtClean="0">
                <a:solidFill>
                  <a:srgbClr val="002060"/>
                </a:solidFill>
                <a:latin typeface="+mj-lt"/>
                <a:hlinkClick r:id="rId3"/>
              </a:rPr>
              <a:t>online virtual piano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to explore high and low sounds on a keyboard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   (left hand side for low and right  hand side for high)</a:t>
            </a:r>
          </a:p>
          <a:p>
            <a:pPr marL="0" indent="0" algn="ctr">
              <a:buNone/>
            </a:pPr>
            <a:endParaRPr lang="en-GB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Turn 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the mapping dial to “</a:t>
            </a:r>
            <a:r>
              <a:rPr lang="en-GB" i="1" dirty="0">
                <a:solidFill>
                  <a:srgbClr val="002060"/>
                </a:solidFill>
                <a:latin typeface="+mj-lt"/>
              </a:rPr>
              <a:t>real”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and use your computer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keyboard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   to play the notes.  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If you click the sounds button you will be able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to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   choose 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from different types of sounds to use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GB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      See if you can play a well known tune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    e.g. Twinkle 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Twinkle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 Little Star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      What other tunes can you play?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" r="1523" b="27262"/>
          <a:stretch/>
        </p:blipFill>
        <p:spPr bwMode="auto">
          <a:xfrm>
            <a:off x="5638800" y="5309869"/>
            <a:ext cx="3029769" cy="15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OneDrive - Hampshire County Council\Documents\HMS\clipart\star show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99" y="4263877"/>
            <a:ext cx="1524000" cy="10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56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Try making an instrument </a:t>
            </a:r>
            <a:br>
              <a:rPr lang="en-GB" b="1" dirty="0"/>
            </a:br>
            <a:r>
              <a:rPr lang="en-GB" b="1" dirty="0"/>
              <a:t>that will play </a:t>
            </a:r>
            <a:r>
              <a:rPr lang="en-GB" b="1" dirty="0" smtClean="0"/>
              <a:t>high and low sounds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991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+mj-lt"/>
                <a:hlinkClick r:id="rId2"/>
              </a:rPr>
              <a:t>Click here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to find out </a:t>
            </a:r>
            <a:endParaRPr lang="en-GB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how to make a </a:t>
            </a:r>
            <a:br>
              <a:rPr lang="en-GB" dirty="0" smtClean="0">
                <a:solidFill>
                  <a:srgbClr val="002060"/>
                </a:solidFill>
                <a:latin typeface="+mj-lt"/>
              </a:rPr>
            </a:br>
            <a:r>
              <a:rPr lang="en-GB" dirty="0" smtClean="0">
                <a:solidFill>
                  <a:srgbClr val="002060"/>
                </a:solidFill>
                <a:latin typeface="+mj-lt"/>
              </a:rPr>
              <a:t>blown instrument</a:t>
            </a:r>
          </a:p>
          <a:p>
            <a:pPr marL="0" indent="0">
              <a:buNone/>
            </a:pPr>
            <a:endParaRPr lang="en-GB" sz="1200" dirty="0">
              <a:latin typeface="+mj-lt"/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Other ideas for instruments that will play high and low sounds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1" name="Picture 3" descr="D:\OneDrive - Hampshire County Council\Documents\HMS\clipart\Home made instruments\straws 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31" y="1601273"/>
            <a:ext cx="1534137" cy="1447800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OneDrive - Hampshire County Council\Documents\HMS\clipart\garden glockensp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083">
            <a:off x="374605" y="4603994"/>
            <a:ext cx="2209800" cy="1478557"/>
          </a:xfrm>
          <a:prstGeom prst="rect">
            <a:avLst/>
          </a:prstGeom>
          <a:noFill/>
          <a:ln w="63500" cmpd="sng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OneDrive - Hampshire County Council\Documents\HMS\clipart\Home made instruments\home made guit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5596">
            <a:off x="3055740" y="5206472"/>
            <a:ext cx="1015892" cy="1268601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t="29000" r="41655" b="16746"/>
          <a:stretch/>
        </p:blipFill>
        <p:spPr bwMode="auto">
          <a:xfrm>
            <a:off x="5428445" y="3895279"/>
            <a:ext cx="2796758" cy="2190879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 descr="D:\OneDrive - Hampshire County Council\Documents\HMS\clipart\Home made instruments\carr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45" y="1601273"/>
            <a:ext cx="2367504" cy="1447800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OneDrive - Hampshire County Council\Documents\HMS\clipart\Home made instruments\tube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" b="5523"/>
          <a:stretch/>
        </p:blipFill>
        <p:spPr bwMode="auto">
          <a:xfrm rot="19337703">
            <a:off x="3929359" y="3872103"/>
            <a:ext cx="870563" cy="1345436"/>
          </a:xfrm>
          <a:prstGeom prst="rect">
            <a:avLst/>
          </a:prstGeom>
          <a:noFill/>
          <a:ln w="635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MS\AppData\Local\Microsoft\Windows\INetCache\IE\5BD2DBGR\j0442122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0" y="5972306"/>
            <a:ext cx="891760" cy="8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72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DURATION</a:t>
            </a:r>
            <a:r>
              <a:rPr lang="en-GB" sz="9600" b="1" dirty="0" smtClean="0"/>
              <a:t/>
            </a:r>
            <a:br>
              <a:rPr lang="en-GB" sz="9600" b="1" dirty="0" smtClean="0"/>
            </a:br>
            <a:r>
              <a:rPr lang="en-GB" sz="2000" b="1" dirty="0" smtClean="0"/>
              <a:t>is all about how long and short sounds are, beat, rhythm and metre</a:t>
            </a: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800" b="1" u="sng" dirty="0" smtClean="0">
                <a:solidFill>
                  <a:srgbClr val="002060"/>
                </a:solidFill>
                <a:latin typeface="+mj-lt"/>
              </a:rPr>
              <a:t>Key words</a:t>
            </a: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GB" sz="38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Long and short</a:t>
            </a:r>
            <a:br>
              <a:rPr lang="en-GB" sz="3800" b="1" dirty="0" smtClean="0">
                <a:solidFill>
                  <a:srgbClr val="002060"/>
                </a:solidFill>
                <a:latin typeface="+mj-lt"/>
              </a:rPr>
            </a:b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Steady beat</a:t>
            </a:r>
            <a:r>
              <a:rPr lang="en-GB" sz="38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3800" b="1" dirty="0">
                <a:solidFill>
                  <a:srgbClr val="002060"/>
                </a:solidFill>
                <a:latin typeface="+mj-lt"/>
              </a:rPr>
            </a:b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Rhythm pattern  </a:t>
            </a:r>
            <a:r>
              <a:rPr lang="en-GB" sz="38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3800" b="1" dirty="0">
                <a:solidFill>
                  <a:srgbClr val="002060"/>
                </a:solidFill>
                <a:latin typeface="+mj-lt"/>
              </a:rPr>
            </a:b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Metre  </a:t>
            </a:r>
            <a:r>
              <a:rPr lang="en-GB" sz="3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800" b="1" dirty="0">
                <a:solidFill>
                  <a:srgbClr val="002060"/>
                </a:solidFill>
                <a:latin typeface="+mj-lt"/>
              </a:rPr>
              <a:t>2  </a:t>
            </a: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or  </a:t>
            </a:r>
            <a:r>
              <a:rPr lang="en-GB" sz="3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800" b="1" dirty="0">
                <a:solidFill>
                  <a:srgbClr val="002060"/>
                </a:solidFill>
                <a:latin typeface="+mj-lt"/>
              </a:rPr>
              <a:t>2 </a:t>
            </a: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3 or   </a:t>
            </a:r>
            <a:r>
              <a:rPr lang="en-GB" sz="38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GB" sz="3800" b="1" dirty="0">
                <a:solidFill>
                  <a:srgbClr val="002060"/>
                </a:solidFill>
                <a:latin typeface="+mj-lt"/>
              </a:rPr>
              <a:t> 2 3 </a:t>
            </a: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4</a:t>
            </a:r>
            <a:br>
              <a:rPr lang="en-GB" sz="3800" b="1" dirty="0" smtClean="0">
                <a:solidFill>
                  <a:srgbClr val="002060"/>
                </a:solidFill>
                <a:latin typeface="+mj-lt"/>
              </a:rPr>
            </a:br>
            <a:endParaRPr lang="en-GB" sz="3800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3800" b="1" dirty="0">
                <a:solidFill>
                  <a:srgbClr val="002060"/>
                </a:solidFill>
                <a:latin typeface="+mj-lt"/>
                <a:hlinkClick r:id="rId2"/>
              </a:rPr>
              <a:t>Click here</a:t>
            </a:r>
            <a:r>
              <a:rPr lang="en-GB" sz="38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3800" b="1" dirty="0">
                <a:solidFill>
                  <a:srgbClr val="002060"/>
                </a:solidFill>
                <a:latin typeface="+mj-lt"/>
              </a:rPr>
            </a:br>
            <a:r>
              <a:rPr lang="en-GB" sz="3800" b="1" dirty="0">
                <a:solidFill>
                  <a:srgbClr val="002060"/>
                </a:solidFill>
                <a:latin typeface="+mj-lt"/>
              </a:rPr>
              <a:t>to find out about </a:t>
            </a: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the steady beat</a:t>
            </a:r>
            <a:br>
              <a:rPr lang="en-GB" sz="3800" b="1" dirty="0" smtClean="0">
                <a:solidFill>
                  <a:srgbClr val="002060"/>
                </a:solidFill>
                <a:latin typeface="+mj-lt"/>
              </a:rPr>
            </a:br>
            <a:endParaRPr lang="en-GB" sz="3800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3800" b="1" dirty="0">
                <a:solidFill>
                  <a:srgbClr val="002060"/>
                </a:solidFill>
                <a:latin typeface="+mj-lt"/>
                <a:hlinkClick r:id="rId3"/>
              </a:rPr>
              <a:t>Click here</a:t>
            </a:r>
            <a:r>
              <a:rPr lang="en-GB" sz="38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en-GB" sz="3800" b="1" dirty="0">
                <a:solidFill>
                  <a:srgbClr val="002060"/>
                </a:solidFill>
                <a:latin typeface="+mj-lt"/>
              </a:rPr>
            </a:br>
            <a:r>
              <a:rPr lang="en-GB" sz="3800" b="1" dirty="0">
                <a:solidFill>
                  <a:srgbClr val="002060"/>
                </a:solidFill>
                <a:latin typeface="+mj-lt"/>
              </a:rPr>
              <a:t>to find out about </a:t>
            </a: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rhythm</a:t>
            </a:r>
          </a:p>
          <a:p>
            <a:pPr marL="0" indent="0">
              <a:buNone/>
            </a:pPr>
            <a:endParaRPr lang="en-GB" sz="3800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Music beats are usually counted in groups.  Metre is how many beats the music is being counted in e.g. 1 2 3 4 = 4 metre, 1 2 3 = 3 metre </a:t>
            </a:r>
          </a:p>
          <a:p>
            <a:pPr marL="0" indent="0">
              <a:buNone/>
            </a:pP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and 1 2 = 2 metre</a:t>
            </a:r>
            <a:br>
              <a:rPr lang="en-GB" sz="3800" b="1" dirty="0" smtClean="0">
                <a:solidFill>
                  <a:srgbClr val="002060"/>
                </a:solidFill>
                <a:latin typeface="+mj-lt"/>
              </a:rPr>
            </a:br>
            <a:endParaRPr lang="en-GB" sz="38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3800" b="1" dirty="0" smtClean="0">
                <a:solidFill>
                  <a:srgbClr val="002060"/>
                </a:solidFill>
                <a:latin typeface="+mj-lt"/>
                <a:hlinkClick r:id="rId4"/>
              </a:rPr>
              <a:t>Click here</a:t>
            </a:r>
            <a:r>
              <a:rPr lang="en-GB" sz="3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800" b="1" dirty="0" smtClean="0">
                <a:solidFill>
                  <a:srgbClr val="002060"/>
                </a:solidFill>
                <a:latin typeface="+mj-lt"/>
              </a:rPr>
              <a:t> to listen to a woodblock being played in 2, 3 then 4  metre at different speeds.  Try clapping on beat number 1 for each example</a:t>
            </a:r>
            <a:endParaRPr lang="en-GB" sz="3600" b="1" dirty="0"/>
          </a:p>
          <a:p>
            <a:pPr marL="0" indent="0" algn="ctr">
              <a:buNone/>
            </a:pPr>
            <a:endParaRPr lang="en-GB" sz="3600" b="1" dirty="0"/>
          </a:p>
        </p:txBody>
      </p:sp>
      <p:sp>
        <p:nvSpPr>
          <p:cNvPr id="12" name="Heart 11"/>
          <p:cNvSpPr/>
          <p:nvPr/>
        </p:nvSpPr>
        <p:spPr>
          <a:xfrm>
            <a:off x="7964944" y="1757696"/>
            <a:ext cx="404812" cy="301044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486400" y="2258096"/>
            <a:ext cx="3116687" cy="82726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053387" y="2659783"/>
            <a:ext cx="200025" cy="2004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454318" y="2659783"/>
            <a:ext cx="200025" cy="2004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149518" y="2659783"/>
            <a:ext cx="200025" cy="2004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529387" y="2671730"/>
            <a:ext cx="200025" cy="2004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736262" y="2671730"/>
            <a:ext cx="200025" cy="2004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8253412" y="2314741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50251" y="2331676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58330" y="2335732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51078" y="2335732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19316" y="2335732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49543" y="2335732"/>
            <a:ext cx="320697" cy="225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eart 30"/>
          <p:cNvSpPr/>
          <p:nvPr/>
        </p:nvSpPr>
        <p:spPr>
          <a:xfrm>
            <a:off x="7237925" y="1757696"/>
            <a:ext cx="404812" cy="301044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Heart 31"/>
          <p:cNvSpPr/>
          <p:nvPr/>
        </p:nvSpPr>
        <p:spPr>
          <a:xfrm>
            <a:off x="6449530" y="1757696"/>
            <a:ext cx="404812" cy="301044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Heart 32"/>
          <p:cNvSpPr/>
          <p:nvPr/>
        </p:nvSpPr>
        <p:spPr>
          <a:xfrm>
            <a:off x="5716910" y="1757696"/>
            <a:ext cx="404812" cy="301044"/>
          </a:xfrm>
          <a:prstGeom prst="hear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Fun duration </a:t>
            </a:r>
            <a:r>
              <a:rPr lang="en-GB" b="1" dirty="0" smtClean="0"/>
              <a:t>activities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Listen to </a:t>
            </a:r>
            <a:r>
              <a:rPr lang="en-GB" b="1" dirty="0" smtClean="0">
                <a:solidFill>
                  <a:srgbClr val="002060"/>
                </a:solidFill>
                <a:latin typeface="+mj-lt"/>
                <a:hlinkClick r:id="rId2"/>
              </a:rPr>
              <a:t>Only time will tell 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by Mike Oldfield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Tap along to the steady beat (beep) on your thighs?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To create two possible 4 metre beet and cherry rhythm 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patterns 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click for 8 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beats and then tap along to the music</a:t>
            </a: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e.g.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  1        2       3       4                                   1         2       3      4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                                               or             </a:t>
            </a:r>
            <a:endParaRPr lang="en-GB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218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516421" cy="9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42" y="5591576"/>
            <a:ext cx="516421" cy="9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OneDrive - Hampshire County Council\Documents\HMS\clipart\Discover the dimensions\cher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42" y="5573591"/>
            <a:ext cx="914400" cy="8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21" y="5517871"/>
            <a:ext cx="516421" cy="9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OneDrive - Hampshire County Council\Documents\HMS\clipart\Discover the dimensions\cher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13807"/>
            <a:ext cx="914400" cy="8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OneDrive - Hampshire County Council\Documents\HMS\clipart\Discover the dimensions\cher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25" y="5486976"/>
            <a:ext cx="914400" cy="8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84" y="5487961"/>
            <a:ext cx="516421" cy="9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OneDrive - Hampshire County Council\Documents\HMS\clipart\Discover the dimensions\b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91" y="5486976"/>
            <a:ext cx="516421" cy="9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02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7" y="364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Play guess the metre – 2, 3 or 4?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Listen to the following pieces of music.  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Can you guess their metre?</a:t>
            </a:r>
            <a:br>
              <a:rPr lang="en-GB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solidFill>
                  <a:srgbClr val="002060"/>
                </a:solidFill>
                <a:latin typeface="+mj-lt"/>
              </a:rPr>
              <a:t>(Find the answers in the notes for this slide)</a:t>
            </a:r>
          </a:p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  <a:hlinkClick r:id="rId3"/>
              </a:rPr>
              <a:t>Piece 1</a:t>
            </a: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  <a:hlinkClick r:id="rId4"/>
              </a:rPr>
              <a:t>Piece 2</a:t>
            </a:r>
            <a:endParaRPr lang="en-GB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+mj-lt"/>
                <a:hlinkClick r:id="rId5"/>
              </a:rPr>
              <a:t>Piece 3</a:t>
            </a:r>
            <a:endParaRPr lang="en-GB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 rot="1466107">
            <a:off x="5459019" y="5322918"/>
            <a:ext cx="33120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GB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metre?</a:t>
            </a:r>
            <a:endParaRPr lang="en-GB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328485">
            <a:off x="5804971" y="3460877"/>
            <a:ext cx="32843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metre?</a:t>
            </a:r>
            <a:endParaRPr lang="en-GB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184541">
            <a:off x="663151" y="4333702"/>
            <a:ext cx="30228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GB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metre?</a:t>
            </a:r>
            <a:endParaRPr lang="en-GB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HMS\AppData\Local\Microsoft\Windows\INetCache\IE\5BD2DBGR\j0442122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0" y="5972306"/>
            <a:ext cx="891760" cy="8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12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722</Words>
  <Application>Microsoft Office PowerPoint</Application>
  <PresentationFormat>On-screen Show (4:3)</PresentationFormat>
  <Paragraphs>240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Flow</vt:lpstr>
      <vt:lpstr>Keep Calm and  Make Music</vt:lpstr>
      <vt:lpstr>Discovering the Musical Dimensions</vt:lpstr>
      <vt:lpstr>Contents – homepage Click on the        to return to this page </vt:lpstr>
      <vt:lpstr>PITCH is all about how high or low sounds are and how notes are grouped into sets called scales</vt:lpstr>
      <vt:lpstr>Fun pitch activities</vt:lpstr>
      <vt:lpstr>Try making an instrument  that will play high and low sounds</vt:lpstr>
      <vt:lpstr>DURATION is all about how long and short sounds are, beat, rhythm and metre</vt:lpstr>
      <vt:lpstr>Fun duration activities</vt:lpstr>
      <vt:lpstr>Play guess the metre – 2, 3 or 4?</vt:lpstr>
      <vt:lpstr>DYNAMICS is all about how loud or quiet sounds are</vt:lpstr>
      <vt:lpstr>Fun dynamic activities</vt:lpstr>
      <vt:lpstr>TEMPO is all about how fast or slow the music is</vt:lpstr>
      <vt:lpstr>Fun tempo activities</vt:lpstr>
      <vt:lpstr>Play the presto largo quiz</vt:lpstr>
      <vt:lpstr>STRUCTURE is all about the order sounds happen in</vt:lpstr>
      <vt:lpstr>Fun structure activities</vt:lpstr>
      <vt:lpstr>TEXTURE is all about how many sounds can be heard at the same time</vt:lpstr>
      <vt:lpstr>Fun texture activities</vt:lpstr>
      <vt:lpstr>TIMBRE is all about what the sounds are like</vt:lpstr>
      <vt:lpstr>Fun timbre activities</vt:lpstr>
      <vt:lpstr>Name the dimension quiz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musical dimensions</dc:title>
  <dc:creator>HMS</dc:creator>
  <cp:lastModifiedBy>HMS</cp:lastModifiedBy>
  <cp:revision>81</cp:revision>
  <dcterms:created xsi:type="dcterms:W3CDTF">2006-08-16T00:00:00Z</dcterms:created>
  <dcterms:modified xsi:type="dcterms:W3CDTF">2020-04-29T15:03:31Z</dcterms:modified>
</cp:coreProperties>
</file>