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9"/>
  </p:notesMasterIdLst>
  <p:handoutMasterIdLst>
    <p:handoutMasterId r:id="rId30"/>
  </p:handoutMasterIdLst>
  <p:sldIdLst>
    <p:sldId id="267" r:id="rId2"/>
    <p:sldId id="256" r:id="rId3"/>
    <p:sldId id="324" r:id="rId4"/>
    <p:sldId id="319" r:id="rId5"/>
    <p:sldId id="283" r:id="rId6"/>
    <p:sldId id="284" r:id="rId7"/>
    <p:sldId id="320" r:id="rId8"/>
    <p:sldId id="286" r:id="rId9"/>
    <p:sldId id="323" r:id="rId10"/>
    <p:sldId id="292" r:id="rId11"/>
    <p:sldId id="318" r:id="rId12"/>
    <p:sldId id="325" r:id="rId13"/>
    <p:sldId id="321" r:id="rId14"/>
    <p:sldId id="322" r:id="rId15"/>
    <p:sldId id="326" r:id="rId16"/>
    <p:sldId id="285" r:id="rId17"/>
    <p:sldId id="289" r:id="rId18"/>
    <p:sldId id="272" r:id="rId19"/>
    <p:sldId id="261" r:id="rId20"/>
    <p:sldId id="327" r:id="rId21"/>
    <p:sldId id="269" r:id="rId22"/>
    <p:sldId id="262" r:id="rId23"/>
    <p:sldId id="287" r:id="rId24"/>
    <p:sldId id="288" r:id="rId25"/>
    <p:sldId id="264" r:id="rId26"/>
    <p:sldId id="265" r:id="rId27"/>
    <p:sldId id="274"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583"/>
    <a:srgbClr val="E3DE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27" autoAdjust="0"/>
  </p:normalViewPr>
  <p:slideViewPr>
    <p:cSldViewPr>
      <p:cViewPr varScale="1">
        <p:scale>
          <a:sx n="71" d="100"/>
          <a:sy n="71" d="100"/>
        </p:scale>
        <p:origin x="13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222F618-032E-43BD-B3E8-A9489D4B6F13}" type="datetimeFigureOut">
              <a:rPr lang="en-GB" smtClean="0"/>
              <a:t>22/09/2025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DE01A61-7B9F-41DE-965D-030A872F3B57}" type="slidenum">
              <a:rPr lang="en-GB" smtClean="0"/>
              <a:t>‹#›</a:t>
            </a:fld>
            <a:endParaRPr lang="en-GB"/>
          </a:p>
        </p:txBody>
      </p:sp>
    </p:spTree>
    <p:extLst>
      <p:ext uri="{BB962C8B-B14F-4D97-AF65-F5344CB8AC3E}">
        <p14:creationId xmlns:p14="http://schemas.microsoft.com/office/powerpoint/2010/main" val="1920524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F8F5CE8-5F56-4C98-83F6-5DC4994E7085}" type="datetimeFigureOut">
              <a:rPr lang="en-GB" smtClean="0"/>
              <a:t>22/09/2025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87C8D9A-2110-4842-BE54-64A51CE653FB}" type="slidenum">
              <a:rPr lang="en-GB" smtClean="0"/>
              <a:t>‹#›</a:t>
            </a:fld>
            <a:endParaRPr lang="en-GB"/>
          </a:p>
        </p:txBody>
      </p:sp>
    </p:spTree>
    <p:extLst>
      <p:ext uri="{BB962C8B-B14F-4D97-AF65-F5344CB8AC3E}">
        <p14:creationId xmlns:p14="http://schemas.microsoft.com/office/powerpoint/2010/main" val="325169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7C8D9A-2110-4842-BE54-64A51CE653FB}" type="slidenum">
              <a:rPr lang="en-GB" smtClean="0"/>
              <a:t>1</a:t>
            </a:fld>
            <a:endParaRPr lang="en-GB"/>
          </a:p>
        </p:txBody>
      </p:sp>
    </p:spTree>
    <p:extLst>
      <p:ext uri="{BB962C8B-B14F-4D97-AF65-F5344CB8AC3E}">
        <p14:creationId xmlns:p14="http://schemas.microsoft.com/office/powerpoint/2010/main" val="2968537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7C8D9A-2110-4842-BE54-64A51CE653FB}" type="slidenum">
              <a:rPr lang="en-GB" smtClean="0"/>
              <a:t>19</a:t>
            </a:fld>
            <a:endParaRPr lang="en-GB"/>
          </a:p>
        </p:txBody>
      </p:sp>
    </p:spTree>
    <p:extLst>
      <p:ext uri="{BB962C8B-B14F-4D97-AF65-F5344CB8AC3E}">
        <p14:creationId xmlns:p14="http://schemas.microsoft.com/office/powerpoint/2010/main" val="176514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7C8D9A-2110-4842-BE54-64A51CE653FB}" type="slidenum">
              <a:rPr lang="en-GB" smtClean="0"/>
              <a:t>22</a:t>
            </a:fld>
            <a:endParaRPr lang="en-GB"/>
          </a:p>
        </p:txBody>
      </p:sp>
    </p:spTree>
    <p:extLst>
      <p:ext uri="{BB962C8B-B14F-4D97-AF65-F5344CB8AC3E}">
        <p14:creationId xmlns:p14="http://schemas.microsoft.com/office/powerpoint/2010/main" val="220206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7C8D9A-2110-4842-BE54-64A51CE653FB}" type="slidenum">
              <a:rPr lang="en-GB" smtClean="0"/>
              <a:t>25</a:t>
            </a:fld>
            <a:endParaRPr lang="en-GB"/>
          </a:p>
        </p:txBody>
      </p:sp>
    </p:spTree>
    <p:extLst>
      <p:ext uri="{BB962C8B-B14F-4D97-AF65-F5344CB8AC3E}">
        <p14:creationId xmlns:p14="http://schemas.microsoft.com/office/powerpoint/2010/main" val="1012163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7C8D9A-2110-4842-BE54-64A51CE653FB}" type="slidenum">
              <a:rPr lang="en-GB" smtClean="0"/>
              <a:t>26</a:t>
            </a:fld>
            <a:endParaRPr lang="en-GB"/>
          </a:p>
        </p:txBody>
      </p:sp>
    </p:spTree>
    <p:extLst>
      <p:ext uri="{BB962C8B-B14F-4D97-AF65-F5344CB8AC3E}">
        <p14:creationId xmlns:p14="http://schemas.microsoft.com/office/powerpoint/2010/main" val="2257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7C8D9A-2110-4842-BE54-64A51CE653FB}" type="slidenum">
              <a:rPr lang="en-GB" smtClean="0"/>
              <a:t>27</a:t>
            </a:fld>
            <a:endParaRPr lang="en-GB"/>
          </a:p>
        </p:txBody>
      </p:sp>
    </p:spTree>
    <p:extLst>
      <p:ext uri="{BB962C8B-B14F-4D97-AF65-F5344CB8AC3E}">
        <p14:creationId xmlns:p14="http://schemas.microsoft.com/office/powerpoint/2010/main" val="235406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7C8D9A-2110-4842-BE54-64A51CE653FB}" type="slidenum">
              <a:rPr lang="en-GB" smtClean="0"/>
              <a:t>2</a:t>
            </a:fld>
            <a:endParaRPr lang="en-GB"/>
          </a:p>
        </p:txBody>
      </p:sp>
    </p:spTree>
    <p:extLst>
      <p:ext uri="{BB962C8B-B14F-4D97-AF65-F5344CB8AC3E}">
        <p14:creationId xmlns:p14="http://schemas.microsoft.com/office/powerpoint/2010/main" val="117050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7C8D9A-2110-4842-BE54-64A51CE653FB}" type="slidenum">
              <a:rPr lang="en-GB" smtClean="0"/>
              <a:t>5</a:t>
            </a:fld>
            <a:endParaRPr lang="en-GB"/>
          </a:p>
        </p:txBody>
      </p:sp>
    </p:spTree>
    <p:extLst>
      <p:ext uri="{BB962C8B-B14F-4D97-AF65-F5344CB8AC3E}">
        <p14:creationId xmlns:p14="http://schemas.microsoft.com/office/powerpoint/2010/main" val="237530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7C8D9A-2110-4842-BE54-64A51CE653FB}" type="slidenum">
              <a:rPr lang="en-GB" smtClean="0"/>
              <a:t>6</a:t>
            </a:fld>
            <a:endParaRPr lang="en-GB"/>
          </a:p>
        </p:txBody>
      </p:sp>
    </p:spTree>
    <p:extLst>
      <p:ext uri="{BB962C8B-B14F-4D97-AF65-F5344CB8AC3E}">
        <p14:creationId xmlns:p14="http://schemas.microsoft.com/office/powerpoint/2010/main" val="122436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7C8D9A-2110-4842-BE54-64A51CE653FB}" type="slidenum">
              <a:rPr lang="en-GB" smtClean="0"/>
              <a:t>8</a:t>
            </a:fld>
            <a:endParaRPr lang="en-GB"/>
          </a:p>
        </p:txBody>
      </p:sp>
    </p:spTree>
    <p:extLst>
      <p:ext uri="{BB962C8B-B14F-4D97-AF65-F5344CB8AC3E}">
        <p14:creationId xmlns:p14="http://schemas.microsoft.com/office/powerpoint/2010/main" val="294062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72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7C8D9A-2110-4842-BE54-64A51CE653FB}" type="slidenum">
              <a:rPr lang="en-GB" smtClean="0"/>
              <a:t>16</a:t>
            </a:fld>
            <a:endParaRPr lang="en-GB"/>
          </a:p>
        </p:txBody>
      </p:sp>
    </p:spTree>
    <p:extLst>
      <p:ext uri="{BB962C8B-B14F-4D97-AF65-F5344CB8AC3E}">
        <p14:creationId xmlns:p14="http://schemas.microsoft.com/office/powerpoint/2010/main" val="2963116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7C8D9A-2110-4842-BE54-64A51CE653FB}" type="slidenum">
              <a:rPr lang="en-GB" smtClean="0"/>
              <a:t>17</a:t>
            </a:fld>
            <a:endParaRPr lang="en-GB"/>
          </a:p>
        </p:txBody>
      </p:sp>
    </p:spTree>
    <p:extLst>
      <p:ext uri="{BB962C8B-B14F-4D97-AF65-F5344CB8AC3E}">
        <p14:creationId xmlns:p14="http://schemas.microsoft.com/office/powerpoint/2010/main" val="283897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7C8D9A-2110-4842-BE54-64A51CE653FB}" type="slidenum">
              <a:rPr lang="en-GB" smtClean="0"/>
              <a:t>18</a:t>
            </a:fld>
            <a:endParaRPr lang="en-GB"/>
          </a:p>
        </p:txBody>
      </p:sp>
    </p:spTree>
    <p:extLst>
      <p:ext uri="{BB962C8B-B14F-4D97-AF65-F5344CB8AC3E}">
        <p14:creationId xmlns:p14="http://schemas.microsoft.com/office/powerpoint/2010/main" val="2618814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3BA9EAE3-33A5-43FD-88CB-B6688F9E9661}" type="datetimeFigureOut">
              <a:rPr lang="en-GB" smtClean="0"/>
              <a:t>22/09/2025</a:t>
            </a:fld>
            <a:endParaRPr lang="en-GB"/>
          </a:p>
        </p:txBody>
      </p:sp>
      <p:sp>
        <p:nvSpPr>
          <p:cNvPr id="5" name="Footer Placeholder 4"/>
          <p:cNvSpPr>
            <a:spLocks noGrp="1"/>
          </p:cNvSpPr>
          <p:nvPr>
            <p:ph type="ftr" sz="quarter" idx="11"/>
          </p:nvPr>
        </p:nvSpPr>
        <p:spPr>
          <a:xfrm>
            <a:off x="3623733" y="6117336"/>
            <a:ext cx="3609438" cy="365125"/>
          </a:xfrm>
        </p:spPr>
        <p:txBody>
          <a:bodyPr/>
          <a:lstStyle/>
          <a:p>
            <a:endParaRPr lang="en-GB"/>
          </a:p>
        </p:txBody>
      </p:sp>
      <p:sp>
        <p:nvSpPr>
          <p:cNvPr id="6" name="Slide Number Placeholder 5"/>
          <p:cNvSpPr>
            <a:spLocks noGrp="1"/>
          </p:cNvSpPr>
          <p:nvPr>
            <p:ph type="sldNum" sz="quarter" idx="12"/>
          </p:nvPr>
        </p:nvSpPr>
        <p:spPr>
          <a:xfrm>
            <a:off x="8275320" y="6117336"/>
            <a:ext cx="411480" cy="365125"/>
          </a:xfrm>
        </p:spPr>
        <p:txBody>
          <a:bodyPr/>
          <a:lstStyle/>
          <a:p>
            <a:fld id="{F07B1A21-0C26-4C8B-ACB2-C9269A0FB121}" type="slidenum">
              <a:rPr lang="en-GB" smtClean="0"/>
              <a:t>‹#›</a:t>
            </a:fld>
            <a:endParaRPr lang="en-GB"/>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54256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A9EAE3-33A5-43FD-88CB-B6688F9E9661}"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250758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9EAE3-33A5-43FD-88CB-B6688F9E9661}"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2805439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9EAE3-33A5-43FD-88CB-B6688F9E9661}"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1015065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9EAE3-33A5-43FD-88CB-B6688F9E9661}"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3867037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9EAE3-33A5-43FD-88CB-B6688F9E9661}"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55299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9EAE3-33A5-43FD-88CB-B6688F9E9661}"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3287776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A9EAE3-33A5-43FD-88CB-B6688F9E9661}"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2768149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A9EAE3-33A5-43FD-88CB-B6688F9E9661}"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172562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3BA9EAE3-33A5-43FD-88CB-B6688F9E9661}" type="datetimeFigureOut">
              <a:rPr lang="en-GB" smtClean="0"/>
              <a:t>22/09/2025</a:t>
            </a:fld>
            <a:endParaRPr lang="en-GB"/>
          </a:p>
        </p:txBody>
      </p:sp>
      <p:sp>
        <p:nvSpPr>
          <p:cNvPr id="5" name="Footer Placeholder 4"/>
          <p:cNvSpPr>
            <a:spLocks noGrp="1"/>
          </p:cNvSpPr>
          <p:nvPr>
            <p:ph type="ftr" sz="quarter" idx="11"/>
          </p:nvPr>
        </p:nvSpPr>
        <p:spPr>
          <a:xfrm>
            <a:off x="1972647" y="6108173"/>
            <a:ext cx="5314517" cy="365125"/>
          </a:xfrm>
        </p:spPr>
        <p:txBody>
          <a:bodyPr/>
          <a:lstStyle/>
          <a:p>
            <a:endParaRPr lang="en-GB"/>
          </a:p>
        </p:txBody>
      </p:sp>
      <p:sp>
        <p:nvSpPr>
          <p:cNvPr id="6" name="Slide Number Placeholder 5"/>
          <p:cNvSpPr>
            <a:spLocks noGrp="1"/>
          </p:cNvSpPr>
          <p:nvPr>
            <p:ph type="sldNum" sz="quarter" idx="12"/>
          </p:nvPr>
        </p:nvSpPr>
        <p:spPr>
          <a:xfrm>
            <a:off x="8258967" y="6108173"/>
            <a:ext cx="427833" cy="365125"/>
          </a:xfrm>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419156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9EAE3-33A5-43FD-88CB-B6688F9E9661}" type="datetimeFigureOut">
              <a:rPr lang="en-GB" smtClean="0"/>
              <a:t>22/09/2025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273317" y="6116070"/>
            <a:ext cx="413483" cy="365125"/>
          </a:xfrm>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312760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A9EAE3-33A5-43FD-88CB-B6688F9E9661}"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251193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A9EAE3-33A5-43FD-88CB-B6688F9E9661}" type="datetimeFigureOut">
              <a:rPr lang="en-GB" smtClean="0"/>
              <a:t>22/09/2025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271902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A9EAE3-33A5-43FD-88CB-B6688F9E9661}" type="datetimeFigureOut">
              <a:rPr lang="en-GB" smtClean="0"/>
              <a:t>22/09/2025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199537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9EAE3-33A5-43FD-88CB-B6688F9E9661}" type="datetimeFigureOut">
              <a:rPr lang="en-GB" smtClean="0"/>
              <a:t>22/09/2025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10040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A9EAE3-33A5-43FD-88CB-B6688F9E9661}"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202816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A9EAE3-33A5-43FD-88CB-B6688F9E9661}" type="datetimeFigureOut">
              <a:rPr lang="en-GB" smtClean="0"/>
              <a:t>22/09/2025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7B1A21-0C26-4C8B-ACB2-C9269A0FB121}" type="slidenum">
              <a:rPr lang="en-GB" smtClean="0"/>
              <a:t>‹#›</a:t>
            </a:fld>
            <a:endParaRPr lang="en-GB"/>
          </a:p>
        </p:txBody>
      </p:sp>
    </p:spTree>
    <p:extLst>
      <p:ext uri="{BB962C8B-B14F-4D97-AF65-F5344CB8AC3E}">
        <p14:creationId xmlns:p14="http://schemas.microsoft.com/office/powerpoint/2010/main" val="325982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A9EAE3-33A5-43FD-88CB-B6688F9E9661}" type="datetimeFigureOut">
              <a:rPr lang="en-GB" smtClean="0"/>
              <a:t>22/09/2025</a:t>
            </a:fld>
            <a:endParaRPr lang="en-GB"/>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7B1A21-0C26-4C8B-ACB2-C9269A0FB121}" type="slidenum">
              <a:rPr lang="en-GB" smtClean="0"/>
              <a:t>‹#›</a:t>
            </a:fld>
            <a:endParaRPr lang="en-GB"/>
          </a:p>
        </p:txBody>
      </p:sp>
    </p:spTree>
    <p:extLst>
      <p:ext uri="{BB962C8B-B14F-4D97-AF65-F5344CB8AC3E}">
        <p14:creationId xmlns:p14="http://schemas.microsoft.com/office/powerpoint/2010/main" val="4291241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hyperlink" Target="https://www.herne.hants.sch.uk/page/?title=Homework+(Year+3)&amp;pid=14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dmin@hernejunior.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8229600" cy="4090466"/>
          </a:xfrm>
        </p:spPr>
        <p:txBody>
          <a:bodyPr>
            <a:noAutofit/>
          </a:bodyPr>
          <a:lstStyle/>
          <a:p>
            <a:r>
              <a:rPr lang="en-GB" sz="6600" dirty="0">
                <a:latin typeface="Maiandra GD" panose="020E0502030308020204" pitchFamily="34" charset="0"/>
              </a:rPr>
              <a:t>Herne Junior School</a:t>
            </a:r>
            <a:br>
              <a:rPr lang="en-GB" sz="6600" dirty="0">
                <a:latin typeface="Maiandra GD" panose="020E0502030308020204" pitchFamily="34" charset="0"/>
              </a:rPr>
            </a:br>
            <a:r>
              <a:rPr lang="en-GB" sz="6600" dirty="0">
                <a:latin typeface="Maiandra GD" panose="020E0502030308020204" pitchFamily="34" charset="0"/>
              </a:rPr>
              <a:t>Year 3</a:t>
            </a:r>
            <a:br>
              <a:rPr lang="en-GB" sz="4800" dirty="0">
                <a:latin typeface="Maiandra GD" panose="020E0502030308020204" pitchFamily="34" charset="0"/>
              </a:rPr>
            </a:br>
            <a:r>
              <a:rPr lang="en-GB" dirty="0">
                <a:latin typeface="Maiandra GD" panose="020E0502030308020204" pitchFamily="34" charset="0"/>
              </a:rPr>
              <a:t>Knowing every child, </a:t>
            </a:r>
            <a:br>
              <a:rPr lang="en-GB" dirty="0">
                <a:latin typeface="Maiandra GD" panose="020E0502030308020204" pitchFamily="34" charset="0"/>
              </a:rPr>
            </a:br>
            <a:r>
              <a:rPr lang="en-GB" dirty="0">
                <a:latin typeface="Maiandra GD" panose="020E0502030308020204" pitchFamily="34" charset="0"/>
              </a:rPr>
              <a:t>Inspiring every mind, </a:t>
            </a:r>
            <a:br>
              <a:rPr lang="en-GB" dirty="0">
                <a:latin typeface="Maiandra GD" panose="020E0502030308020204" pitchFamily="34" charset="0"/>
              </a:rPr>
            </a:br>
            <a:r>
              <a:rPr lang="en-GB" dirty="0">
                <a:latin typeface="Maiandra GD" panose="020E0502030308020204" pitchFamily="34" charset="0"/>
              </a:rPr>
              <a:t>Achieving every day.</a:t>
            </a:r>
          </a:p>
        </p:txBody>
      </p:sp>
      <p:pic>
        <p:nvPicPr>
          <p:cNvPr id="1026" name="Picture 2" descr="20220524_1630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4149080"/>
            <a:ext cx="3466480" cy="260685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82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34D1-5EA4-4FF2-9595-8F3E7EB77034}"/>
              </a:ext>
            </a:extLst>
          </p:cNvPr>
          <p:cNvSpPr>
            <a:spLocks noGrp="1"/>
          </p:cNvSpPr>
          <p:nvPr>
            <p:ph type="title"/>
          </p:nvPr>
        </p:nvSpPr>
        <p:spPr>
          <a:xfrm>
            <a:off x="719666" y="188640"/>
            <a:ext cx="7704667" cy="955575"/>
          </a:xfrm>
        </p:spPr>
        <p:txBody>
          <a:bodyPr>
            <a:normAutofit fontScale="90000"/>
          </a:bodyPr>
          <a:lstStyle/>
          <a:p>
            <a:r>
              <a:rPr lang="en-GB" dirty="0">
                <a:latin typeface="Maiandra GD" panose="020E0502030308020204" pitchFamily="34" charset="0"/>
              </a:rPr>
              <a:t>Forest School – Woodland Wonders</a:t>
            </a:r>
            <a:endParaRPr lang="en-GB" dirty="0"/>
          </a:p>
        </p:txBody>
      </p:sp>
      <p:sp>
        <p:nvSpPr>
          <p:cNvPr id="3" name="Content Placeholder 2">
            <a:extLst>
              <a:ext uri="{FF2B5EF4-FFF2-40B4-BE49-F238E27FC236}">
                <a16:creationId xmlns:a16="http://schemas.microsoft.com/office/drawing/2014/main" id="{B614C227-A906-4680-B6B1-1E8154937DC2}"/>
              </a:ext>
            </a:extLst>
          </p:cNvPr>
          <p:cNvSpPr>
            <a:spLocks noGrp="1"/>
          </p:cNvSpPr>
          <p:nvPr>
            <p:ph idx="1"/>
          </p:nvPr>
        </p:nvSpPr>
        <p:spPr>
          <a:xfrm>
            <a:off x="719666" y="1762592"/>
            <a:ext cx="7956790" cy="3332816"/>
          </a:xfrm>
        </p:spPr>
        <p:txBody>
          <a:bodyPr>
            <a:normAutofit fontScale="25000" lnSpcReduction="20000"/>
          </a:bodyPr>
          <a:lstStyle/>
          <a:p>
            <a:pPr rtl="0"/>
            <a:r>
              <a:rPr lang="en-GB" sz="8000" dirty="0">
                <a:latin typeface="Maiandra GD" panose="020E0502030308020204" pitchFamily="34" charset="0"/>
                <a:cs typeface="Calibri"/>
              </a:rPr>
              <a:t>Children will take part in a term of Woodland Wonders throughout the year. This will take place on a Friday morning. We will inform you when this will be in due course. </a:t>
            </a:r>
          </a:p>
          <a:p>
            <a:r>
              <a:rPr lang="en-GB" sz="8000" dirty="0">
                <a:latin typeface="Maiandra GD" panose="020E0502030308020204" pitchFamily="34" charset="0"/>
              </a:rPr>
              <a:t>To ensure your child is comfortable, warm and prepared, please send your child to school with appropriate clothes for Forest School and the season. There is no such thing as bad weather, just poor kit. We will be outside come rain or shine!</a:t>
            </a:r>
          </a:p>
          <a:p>
            <a:r>
              <a:rPr lang="en-GB" sz="8000" dirty="0">
                <a:latin typeface="Maiandra GD" panose="020E0502030308020204" pitchFamily="34" charset="0"/>
              </a:rPr>
              <a:t>They are likely to get muddy and/or wet so it must be separate to their school uniform. </a:t>
            </a:r>
          </a:p>
          <a:p>
            <a:r>
              <a:rPr lang="en-GB" sz="8000" dirty="0">
                <a:latin typeface="Maiandra GD" panose="020E0502030308020204" pitchFamily="34" charset="0"/>
              </a:rPr>
              <a:t>We suggest they have a bag for their boots/wellies and a bag for their Forest School clothes. Please ensure that all items including their bag are named.</a:t>
            </a:r>
          </a:p>
          <a:p>
            <a:r>
              <a:rPr lang="en-GB" sz="8000" dirty="0">
                <a:latin typeface="Maiandra GD" panose="020E0502030308020204" pitchFamily="34" charset="0"/>
              </a:rPr>
              <a:t>If you think any of this will be a problem, please speak to your child’s class teacher in advance of them starting Forest School. We maybe able to support with some items.</a:t>
            </a:r>
          </a:p>
          <a:p>
            <a:pPr rtl="0"/>
            <a:endParaRPr lang="en-GB" sz="2400" dirty="0">
              <a:latin typeface="Maiandra GD" panose="020E0502030308020204" pitchFamily="34" charset="0"/>
              <a:cs typeface="Calibri"/>
            </a:endParaRPr>
          </a:p>
        </p:txBody>
      </p:sp>
    </p:spTree>
    <p:extLst>
      <p:ext uri="{BB962C8B-B14F-4D97-AF65-F5344CB8AC3E}">
        <p14:creationId xmlns:p14="http://schemas.microsoft.com/office/powerpoint/2010/main" val="2796495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2067F-78CD-482B-96C7-CE34216028DC}"/>
              </a:ext>
            </a:extLst>
          </p:cNvPr>
          <p:cNvSpPr>
            <a:spLocks noGrp="1"/>
          </p:cNvSpPr>
          <p:nvPr>
            <p:ph type="title"/>
          </p:nvPr>
        </p:nvSpPr>
        <p:spPr>
          <a:xfrm>
            <a:off x="628651" y="1363913"/>
            <a:ext cx="7827038" cy="405225"/>
          </a:xfrm>
        </p:spPr>
        <p:txBody>
          <a:bodyPr>
            <a:noAutofit/>
          </a:bodyPr>
          <a:lstStyle/>
          <a:p>
            <a:r>
              <a:rPr lang="en-GB" dirty="0">
                <a:latin typeface="Maiandra GD" panose="020E0502030308020204" pitchFamily="34" charset="0"/>
              </a:rPr>
              <a:t>Kit List</a:t>
            </a:r>
            <a:br>
              <a:rPr lang="en-GB" sz="2700" dirty="0">
                <a:latin typeface="Maiandra GD" panose="020E0502030308020204" pitchFamily="34" charset="0"/>
              </a:rPr>
            </a:br>
            <a:r>
              <a:rPr lang="en-GB" sz="1500" dirty="0">
                <a:latin typeface="Maiandra GD" panose="020E0502030308020204" pitchFamily="34" charset="0"/>
              </a:rPr>
              <a:t>All of the items below are essential to ensure your child has an enjoyable time. </a:t>
            </a:r>
            <a:endParaRPr lang="en-GB" sz="2700" dirty="0">
              <a:latin typeface="Maiandra GD" panose="020E0502030308020204" pitchFamily="34" charset="0"/>
            </a:endParaRPr>
          </a:p>
        </p:txBody>
      </p:sp>
      <p:sp>
        <p:nvSpPr>
          <p:cNvPr id="3" name="Content Placeholder 2">
            <a:extLst>
              <a:ext uri="{FF2B5EF4-FFF2-40B4-BE49-F238E27FC236}">
                <a16:creationId xmlns:a16="http://schemas.microsoft.com/office/drawing/2014/main" id="{0FCD09B8-852B-4160-8EC2-46F60A5CA208}"/>
              </a:ext>
            </a:extLst>
          </p:cNvPr>
          <p:cNvSpPr>
            <a:spLocks noGrp="1"/>
          </p:cNvSpPr>
          <p:nvPr>
            <p:ph idx="1"/>
          </p:nvPr>
        </p:nvSpPr>
        <p:spPr>
          <a:xfrm>
            <a:off x="533347" y="2603341"/>
            <a:ext cx="3847891" cy="2670628"/>
          </a:xfrm>
        </p:spPr>
        <p:txBody>
          <a:bodyPr>
            <a:normAutofit fontScale="85000" lnSpcReduction="10000"/>
          </a:bodyPr>
          <a:lstStyle/>
          <a:p>
            <a:pPr marL="0" indent="0" algn="ctr">
              <a:buNone/>
            </a:pPr>
            <a:r>
              <a:rPr lang="en-GB" b="1" u="sng" dirty="0">
                <a:latin typeface="Maiandra GD" panose="020E0502030308020204" pitchFamily="34" charset="0"/>
              </a:rPr>
              <a:t>Autumn/Winter </a:t>
            </a:r>
            <a:endParaRPr lang="en-GB" u="sng" dirty="0">
              <a:latin typeface="Maiandra GD" panose="020E0502030308020204" pitchFamily="34" charset="0"/>
            </a:endParaRPr>
          </a:p>
          <a:p>
            <a:r>
              <a:rPr lang="en-GB" sz="1800" dirty="0">
                <a:latin typeface="Maiandra GD" panose="020E0502030308020204" pitchFamily="34" charset="0"/>
              </a:rPr>
              <a:t>Thermal leggings and top </a:t>
            </a:r>
          </a:p>
          <a:p>
            <a:r>
              <a:rPr lang="en-GB" sz="1800" dirty="0">
                <a:latin typeface="Maiandra GD" panose="020E0502030308020204" pitchFamily="34" charset="0"/>
              </a:rPr>
              <a:t>Long sleeve trousers and top</a:t>
            </a:r>
          </a:p>
          <a:p>
            <a:r>
              <a:rPr lang="en-GB" sz="1800" dirty="0">
                <a:latin typeface="Maiandra GD" panose="020E0502030308020204" pitchFamily="34" charset="0"/>
              </a:rPr>
              <a:t>Jumper/Fleece</a:t>
            </a:r>
          </a:p>
          <a:p>
            <a:r>
              <a:rPr lang="en-GB" sz="1800" b="1" dirty="0">
                <a:latin typeface="Maiandra GD" panose="020E0502030308020204" pitchFamily="34" charset="0"/>
              </a:rPr>
              <a:t>Waterproof Coat and Trousers </a:t>
            </a:r>
          </a:p>
          <a:p>
            <a:r>
              <a:rPr lang="en-GB" sz="1800" dirty="0">
                <a:latin typeface="Maiandra GD" panose="020E0502030308020204" pitchFamily="34" charset="0"/>
              </a:rPr>
              <a:t>Hat, Scarf, Gloves </a:t>
            </a:r>
          </a:p>
          <a:p>
            <a:r>
              <a:rPr lang="en-GB" sz="1800" dirty="0">
                <a:latin typeface="Maiandra GD" panose="020E0502030308020204" pitchFamily="34" charset="0"/>
              </a:rPr>
              <a:t>Thick Socks</a:t>
            </a:r>
          </a:p>
          <a:p>
            <a:r>
              <a:rPr lang="en-GB" sz="1800" b="1" dirty="0">
                <a:latin typeface="Maiandra GD" panose="020E0502030308020204" pitchFamily="34" charset="0"/>
              </a:rPr>
              <a:t>Wellies</a:t>
            </a:r>
            <a:r>
              <a:rPr lang="en-GB" sz="1800" dirty="0">
                <a:latin typeface="Maiandra GD" panose="020E0502030308020204" pitchFamily="34" charset="0"/>
              </a:rPr>
              <a:t>/Walking Boots</a:t>
            </a:r>
          </a:p>
        </p:txBody>
      </p:sp>
      <p:sp>
        <p:nvSpPr>
          <p:cNvPr id="5" name="Slide Number Placeholder 4">
            <a:extLst>
              <a:ext uri="{FF2B5EF4-FFF2-40B4-BE49-F238E27FC236}">
                <a16:creationId xmlns:a16="http://schemas.microsoft.com/office/drawing/2014/main" id="{06E137C7-65A6-4E71-9E04-195493DB2A55}"/>
              </a:ext>
            </a:extLst>
          </p:cNvPr>
          <p:cNvSpPr>
            <a:spLocks noGrp="1"/>
          </p:cNvSpPr>
          <p:nvPr>
            <p:ph type="sldNum" sz="quarter" idx="11"/>
          </p:nvPr>
        </p:nvSpPr>
        <p:spPr/>
        <p:txBody>
          <a:bodyPr/>
          <a:lstStyle/>
          <a:p>
            <a:pPr algn="r" defTabSz="685800">
              <a:defRPr/>
            </a:pPr>
            <a:fld id="{294A09A9-5501-47C1-A89A-A340965A2BE2}" type="slidenum">
              <a:rPr lang="en-GB" sz="900">
                <a:solidFill>
                  <a:srgbClr val="000000"/>
                </a:solidFill>
                <a:latin typeface="Gill Sans Nova Light" panose="020F0302020204030204" pitchFamily="34" charset="0"/>
              </a:rPr>
              <a:pPr algn="r" defTabSz="685800">
                <a:defRPr/>
              </a:pPr>
              <a:t>11</a:t>
            </a:fld>
            <a:endParaRPr lang="en-GB" sz="900" dirty="0">
              <a:solidFill>
                <a:srgbClr val="000000"/>
              </a:solidFill>
              <a:latin typeface="Gill Sans Nova Light" panose="020F0302020204030204" pitchFamily="34" charset="0"/>
            </a:endParaRPr>
          </a:p>
        </p:txBody>
      </p:sp>
      <p:sp>
        <p:nvSpPr>
          <p:cNvPr id="7" name="Content Placeholder 2">
            <a:extLst>
              <a:ext uri="{FF2B5EF4-FFF2-40B4-BE49-F238E27FC236}">
                <a16:creationId xmlns:a16="http://schemas.microsoft.com/office/drawing/2014/main" id="{E13ACBCA-1A7A-4B22-AB54-3B06A4A28356}"/>
              </a:ext>
            </a:extLst>
          </p:cNvPr>
          <p:cNvSpPr txBox="1">
            <a:spLocks/>
          </p:cNvSpPr>
          <p:nvPr/>
        </p:nvSpPr>
        <p:spPr>
          <a:xfrm>
            <a:off x="4139952" y="2603341"/>
            <a:ext cx="4798716" cy="2670628"/>
          </a:xfrm>
          <a:prstGeom prst="rect">
            <a:avLst/>
          </a:prstGeom>
        </p:spPr>
        <p:txBody>
          <a:bodyPr vert="horz" lIns="68580" tIns="34290" rIns="68580" bIns="34290" rtlCol="0">
            <a:normAutofit fontScale="92500" lnSpcReduction="20000"/>
          </a:bodyPr>
          <a:lstStyle>
            <a:defPPr>
              <a:defRPr lang="en-GB"/>
            </a:defPPr>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en-GB" sz="2800" kern="1200">
                <a:solidFill>
                  <a:schemeClr val="accent3"/>
                </a:solidFill>
                <a:latin typeface="Gill Sans Nova Light" panose="020F0302020204030204" pitchFamily="34" charset="0"/>
                <a:ea typeface="+mn-ea"/>
                <a:cs typeface="Gill Sans Nova Light" panose="020F0302020204030204" pitchFamily="34" charset="0"/>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en-GB" sz="2400" kern="1200">
                <a:solidFill>
                  <a:schemeClr val="accent3"/>
                </a:solidFill>
                <a:latin typeface="Gill Sans Nova Light" panose="020F0302020204030204" pitchFamily="34" charset="0"/>
                <a:ea typeface="+mn-ea"/>
                <a:cs typeface="Gill Sans Nova Light" panose="020F0302020204030204" pitchFamily="34" charset="0"/>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en-GB" sz="2000" kern="1200">
                <a:solidFill>
                  <a:schemeClr val="accent3"/>
                </a:solidFill>
                <a:latin typeface="Gill Sans Nova Light" panose="020F0302020204030204" pitchFamily="34" charset="0"/>
                <a:ea typeface="+mn-ea"/>
                <a:cs typeface="Gill Sans Nova Light" panose="020F0302020204030204" pitchFamily="34" charset="0"/>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en-GB" sz="1800" kern="1200">
                <a:solidFill>
                  <a:schemeClr val="accent3"/>
                </a:solidFill>
                <a:latin typeface="Gill Sans Nova Light" panose="020F0302020204030204" pitchFamily="34" charset="0"/>
                <a:ea typeface="+mn-ea"/>
                <a:cs typeface="Gill Sans Nova Light" panose="020F0302020204030204" pitchFamily="34" charset="0"/>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en-GB" sz="1800" kern="1200">
                <a:solidFill>
                  <a:schemeClr val="accent3"/>
                </a:solidFill>
                <a:latin typeface="Gill Sans Nova Light" panose="020F0302020204030204" pitchFamily="34" charset="0"/>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a:lstStyle>
          <a:p>
            <a:pPr marL="0" indent="0" algn="ctr">
              <a:buNone/>
            </a:pPr>
            <a:r>
              <a:rPr lang="en-GB" sz="2200" b="1" u="sng" dirty="0">
                <a:solidFill>
                  <a:schemeClr val="tx1"/>
                </a:solidFill>
                <a:latin typeface="Maiandra GD" panose="020E0502030308020204" pitchFamily="34" charset="0"/>
              </a:rPr>
              <a:t>Spring/Summer</a:t>
            </a:r>
          </a:p>
          <a:p>
            <a:pPr marL="171450" indent="-171450" defTabSz="685800">
              <a:spcBef>
                <a:spcPts val="750"/>
              </a:spcBef>
              <a:defRPr/>
            </a:pPr>
            <a:r>
              <a:rPr lang="en-GB" sz="1800" dirty="0">
                <a:solidFill>
                  <a:srgbClr val="4A3A1C"/>
                </a:solidFill>
                <a:latin typeface="Maiandra GD" panose="020E0502030308020204" pitchFamily="34" charset="0"/>
              </a:rPr>
              <a:t>Long sleeve trousers and top (insect bites/nettles/ticks)</a:t>
            </a:r>
          </a:p>
          <a:p>
            <a:pPr marL="171450" indent="-171450" defTabSz="685800">
              <a:spcBef>
                <a:spcPts val="750"/>
              </a:spcBef>
              <a:defRPr/>
            </a:pPr>
            <a:r>
              <a:rPr lang="en-GB" sz="1800" dirty="0">
                <a:solidFill>
                  <a:srgbClr val="4A3A1C"/>
                </a:solidFill>
                <a:latin typeface="Maiandra GD" panose="020E0502030308020204" pitchFamily="34" charset="0"/>
              </a:rPr>
              <a:t>Jumper/Fleece (does get cold in the shade)</a:t>
            </a:r>
          </a:p>
          <a:p>
            <a:pPr marL="171450" indent="-171450" defTabSz="685800">
              <a:spcBef>
                <a:spcPts val="750"/>
              </a:spcBef>
              <a:defRPr/>
            </a:pPr>
            <a:r>
              <a:rPr lang="en-GB" sz="1800" dirty="0">
                <a:solidFill>
                  <a:srgbClr val="4A3A1C"/>
                </a:solidFill>
                <a:latin typeface="Maiandra GD" panose="020E0502030308020204" pitchFamily="34" charset="0"/>
              </a:rPr>
              <a:t>Waterproof Coat and Trousers </a:t>
            </a:r>
          </a:p>
          <a:p>
            <a:pPr marL="171450" indent="-171450" defTabSz="685800">
              <a:spcBef>
                <a:spcPts val="750"/>
              </a:spcBef>
              <a:defRPr/>
            </a:pPr>
            <a:r>
              <a:rPr lang="en-GB" sz="1800" dirty="0">
                <a:solidFill>
                  <a:srgbClr val="4A3A1C"/>
                </a:solidFill>
                <a:latin typeface="Maiandra GD" panose="020E0502030308020204" pitchFamily="34" charset="0"/>
              </a:rPr>
              <a:t>Sunhat </a:t>
            </a:r>
          </a:p>
          <a:p>
            <a:pPr marL="171450" indent="-171450" defTabSz="685800">
              <a:spcBef>
                <a:spcPts val="750"/>
              </a:spcBef>
              <a:defRPr/>
            </a:pPr>
            <a:r>
              <a:rPr lang="en-GB" sz="1800" dirty="0">
                <a:solidFill>
                  <a:srgbClr val="4A3A1C"/>
                </a:solidFill>
                <a:latin typeface="Maiandra GD" panose="020E0502030308020204" pitchFamily="34" charset="0"/>
              </a:rPr>
              <a:t>Socks</a:t>
            </a:r>
          </a:p>
          <a:p>
            <a:pPr marL="171450" indent="-171450" defTabSz="685800">
              <a:spcBef>
                <a:spcPts val="750"/>
              </a:spcBef>
              <a:defRPr/>
            </a:pPr>
            <a:r>
              <a:rPr lang="en-GB" sz="1800" dirty="0">
                <a:solidFill>
                  <a:srgbClr val="4A3A1C"/>
                </a:solidFill>
                <a:latin typeface="Maiandra GD" panose="020E0502030308020204" pitchFamily="34" charset="0"/>
              </a:rPr>
              <a:t>Wellies/Walking Boots</a:t>
            </a:r>
          </a:p>
          <a:p>
            <a:pPr marL="171450" indent="-171450" defTabSz="685800">
              <a:spcBef>
                <a:spcPts val="750"/>
              </a:spcBef>
              <a:defRPr/>
            </a:pPr>
            <a:r>
              <a:rPr lang="en-GB" sz="1800" dirty="0" err="1">
                <a:solidFill>
                  <a:srgbClr val="4A3A1C"/>
                </a:solidFill>
                <a:latin typeface="Maiandra GD" panose="020E0502030308020204" pitchFamily="34" charset="0"/>
              </a:rPr>
              <a:t>Suncream</a:t>
            </a:r>
            <a:r>
              <a:rPr lang="en-GB" sz="1800" dirty="0">
                <a:solidFill>
                  <a:srgbClr val="4A3A1C"/>
                </a:solidFill>
                <a:latin typeface="Maiandra GD" panose="020E0502030308020204" pitchFamily="34" charset="0"/>
              </a:rPr>
              <a:t> </a:t>
            </a:r>
            <a:endParaRPr lang="en-GB" sz="2100" dirty="0">
              <a:latin typeface="Maiandra GD" panose="020E0502030308020204" pitchFamily="34" charset="0"/>
            </a:endParaRPr>
          </a:p>
          <a:p>
            <a:pPr marL="0" indent="0">
              <a:buNone/>
            </a:pPr>
            <a:endParaRPr lang="en-GB" sz="2100" dirty="0"/>
          </a:p>
        </p:txBody>
      </p:sp>
    </p:spTree>
    <p:extLst>
      <p:ext uri="{BB962C8B-B14F-4D97-AF65-F5344CB8AC3E}">
        <p14:creationId xmlns:p14="http://schemas.microsoft.com/office/powerpoint/2010/main" val="4126846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0390-5784-4478-ADA3-99774ACD5D0E}"/>
              </a:ext>
            </a:extLst>
          </p:cNvPr>
          <p:cNvSpPr>
            <a:spLocks noGrp="1"/>
          </p:cNvSpPr>
          <p:nvPr>
            <p:ph type="title"/>
          </p:nvPr>
        </p:nvSpPr>
        <p:spPr>
          <a:xfrm>
            <a:off x="2555776" y="27275"/>
            <a:ext cx="4896544" cy="665585"/>
          </a:xfrm>
        </p:spPr>
        <p:txBody>
          <a:bodyPr>
            <a:normAutofit fontScale="90000"/>
          </a:bodyPr>
          <a:lstStyle/>
          <a:p>
            <a:r>
              <a:rPr lang="en-GB" dirty="0"/>
              <a:t>Sample Timetable</a:t>
            </a:r>
          </a:p>
        </p:txBody>
      </p:sp>
      <p:sp>
        <p:nvSpPr>
          <p:cNvPr id="3" name="Content Placeholder 2">
            <a:extLst>
              <a:ext uri="{FF2B5EF4-FFF2-40B4-BE49-F238E27FC236}">
                <a16:creationId xmlns:a16="http://schemas.microsoft.com/office/drawing/2014/main" id="{7DFBDAB1-9722-4457-AACA-692BC51F095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0BB6744-5D51-4509-8A46-AD85604701F4}"/>
              </a:ext>
            </a:extLst>
          </p:cNvPr>
          <p:cNvPicPr>
            <a:picLocks noChangeAspect="1"/>
          </p:cNvPicPr>
          <p:nvPr/>
        </p:nvPicPr>
        <p:blipFill>
          <a:blip r:embed="rId2"/>
          <a:stretch>
            <a:fillRect/>
          </a:stretch>
        </p:blipFill>
        <p:spPr>
          <a:xfrm>
            <a:off x="181962" y="543035"/>
            <a:ext cx="8780075" cy="6054317"/>
          </a:xfrm>
          <a:prstGeom prst="rect">
            <a:avLst/>
          </a:prstGeom>
        </p:spPr>
      </p:pic>
    </p:spTree>
    <p:extLst>
      <p:ext uri="{BB962C8B-B14F-4D97-AF65-F5344CB8AC3E}">
        <p14:creationId xmlns:p14="http://schemas.microsoft.com/office/powerpoint/2010/main" val="360580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4F0D-4B7C-49E4-BD7E-DC1A4DC4E1E2}"/>
              </a:ext>
            </a:extLst>
          </p:cNvPr>
          <p:cNvSpPr>
            <a:spLocks noGrp="1"/>
          </p:cNvSpPr>
          <p:nvPr>
            <p:ph type="title"/>
          </p:nvPr>
        </p:nvSpPr>
        <p:spPr/>
        <p:txBody>
          <a:bodyPr/>
          <a:lstStyle/>
          <a:p>
            <a:r>
              <a:rPr lang="en-GB" dirty="0"/>
              <a:t>Permission consents &amp; medical information</a:t>
            </a:r>
          </a:p>
        </p:txBody>
      </p:sp>
      <p:sp>
        <p:nvSpPr>
          <p:cNvPr id="3" name="Content Placeholder 2">
            <a:extLst>
              <a:ext uri="{FF2B5EF4-FFF2-40B4-BE49-F238E27FC236}">
                <a16:creationId xmlns:a16="http://schemas.microsoft.com/office/drawing/2014/main" id="{BF8A9278-B909-4F10-8104-9C42E964A25C}"/>
              </a:ext>
            </a:extLst>
          </p:cNvPr>
          <p:cNvSpPr>
            <a:spLocks noGrp="1"/>
          </p:cNvSpPr>
          <p:nvPr>
            <p:ph idx="1"/>
          </p:nvPr>
        </p:nvSpPr>
        <p:spPr/>
        <p:txBody>
          <a:bodyPr/>
          <a:lstStyle/>
          <a:p>
            <a:r>
              <a:rPr lang="en-GB" dirty="0"/>
              <a:t>Please can you make sure you have accessed the Arbor App and updated the permission forms and medical information. We cannot do certain activities without it! </a:t>
            </a:r>
          </a:p>
          <a:p>
            <a:r>
              <a:rPr lang="en-GB" dirty="0"/>
              <a:t>We have a trip and food tasting in the near future. </a:t>
            </a:r>
          </a:p>
          <a:p>
            <a:endParaRPr lang="en-GB" dirty="0"/>
          </a:p>
        </p:txBody>
      </p:sp>
    </p:spTree>
    <p:extLst>
      <p:ext uri="{BB962C8B-B14F-4D97-AF65-F5344CB8AC3E}">
        <p14:creationId xmlns:p14="http://schemas.microsoft.com/office/powerpoint/2010/main" val="38848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11EC-5FF2-4E2D-85D4-CBC8DA3E18AE}"/>
              </a:ext>
            </a:extLst>
          </p:cNvPr>
          <p:cNvSpPr>
            <a:spLocks noGrp="1"/>
          </p:cNvSpPr>
          <p:nvPr>
            <p:ph type="title"/>
          </p:nvPr>
        </p:nvSpPr>
        <p:spPr/>
        <p:txBody>
          <a:bodyPr/>
          <a:lstStyle/>
          <a:p>
            <a:r>
              <a:rPr lang="en-GB" dirty="0"/>
              <a:t>Toys &amp; </a:t>
            </a:r>
            <a:r>
              <a:rPr lang="en-GB" dirty="0" err="1"/>
              <a:t>figit</a:t>
            </a:r>
            <a:r>
              <a:rPr lang="en-GB" dirty="0"/>
              <a:t> tools</a:t>
            </a:r>
          </a:p>
        </p:txBody>
      </p:sp>
      <p:sp>
        <p:nvSpPr>
          <p:cNvPr id="3" name="Content Placeholder 2">
            <a:extLst>
              <a:ext uri="{FF2B5EF4-FFF2-40B4-BE49-F238E27FC236}">
                <a16:creationId xmlns:a16="http://schemas.microsoft.com/office/drawing/2014/main" id="{87BF90F7-524D-4B90-A7A9-4B0700EB7895}"/>
              </a:ext>
            </a:extLst>
          </p:cNvPr>
          <p:cNvSpPr>
            <a:spLocks noGrp="1"/>
          </p:cNvSpPr>
          <p:nvPr>
            <p:ph idx="1"/>
          </p:nvPr>
        </p:nvSpPr>
        <p:spPr/>
        <p:txBody>
          <a:bodyPr/>
          <a:lstStyle/>
          <a:p>
            <a:r>
              <a:rPr lang="en-GB" dirty="0"/>
              <a:t>Please don’t send any </a:t>
            </a:r>
            <a:r>
              <a:rPr lang="en-GB" dirty="0" err="1"/>
              <a:t>figit</a:t>
            </a:r>
            <a:r>
              <a:rPr lang="en-GB" dirty="0"/>
              <a:t> tools / toys into school with your child unless its been agreed with the class teacher as something necessary to help them settle or focus. </a:t>
            </a:r>
          </a:p>
          <a:p>
            <a:pPr marL="0" indent="0" algn="ctr">
              <a:buNone/>
            </a:pPr>
            <a:r>
              <a:rPr lang="en-GB" dirty="0">
                <a:solidFill>
                  <a:srgbClr val="002060"/>
                </a:solidFill>
              </a:rPr>
              <a:t>GOOD FOR ME </a:t>
            </a:r>
          </a:p>
          <a:p>
            <a:pPr marL="0" indent="0" algn="ctr">
              <a:buNone/>
            </a:pPr>
            <a:r>
              <a:rPr lang="en-GB" dirty="0">
                <a:solidFill>
                  <a:srgbClr val="002060"/>
                </a:solidFill>
              </a:rPr>
              <a:t>GOOD FOR YOU</a:t>
            </a:r>
          </a:p>
          <a:p>
            <a:pPr marL="0" indent="0" algn="ctr">
              <a:buNone/>
            </a:pPr>
            <a:r>
              <a:rPr lang="en-GB" dirty="0">
                <a:solidFill>
                  <a:srgbClr val="002060"/>
                </a:solidFill>
              </a:rPr>
              <a:t>GOOD FOR EVERYONE!</a:t>
            </a:r>
          </a:p>
        </p:txBody>
      </p:sp>
    </p:spTree>
    <p:extLst>
      <p:ext uri="{BB962C8B-B14F-4D97-AF65-F5344CB8AC3E}">
        <p14:creationId xmlns:p14="http://schemas.microsoft.com/office/powerpoint/2010/main" val="289553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7560-BCF4-41DE-83EA-A6AA0365B025}"/>
              </a:ext>
            </a:extLst>
          </p:cNvPr>
          <p:cNvSpPr>
            <a:spLocks noGrp="1"/>
          </p:cNvSpPr>
          <p:nvPr>
            <p:ph type="title"/>
          </p:nvPr>
        </p:nvSpPr>
        <p:spPr/>
        <p:txBody>
          <a:bodyPr/>
          <a:lstStyle/>
          <a:p>
            <a:r>
              <a:rPr lang="en-GB" dirty="0"/>
              <a:t>Parent Helpers</a:t>
            </a:r>
          </a:p>
        </p:txBody>
      </p:sp>
      <p:sp>
        <p:nvSpPr>
          <p:cNvPr id="3" name="Content Placeholder 2">
            <a:extLst>
              <a:ext uri="{FF2B5EF4-FFF2-40B4-BE49-F238E27FC236}">
                <a16:creationId xmlns:a16="http://schemas.microsoft.com/office/drawing/2014/main" id="{C12F5F29-313D-46CF-91E7-6F778B0B19BE}"/>
              </a:ext>
            </a:extLst>
          </p:cNvPr>
          <p:cNvSpPr>
            <a:spLocks noGrp="1"/>
          </p:cNvSpPr>
          <p:nvPr>
            <p:ph idx="1"/>
          </p:nvPr>
        </p:nvSpPr>
        <p:spPr>
          <a:xfrm>
            <a:off x="982133" y="1762592"/>
            <a:ext cx="7704667" cy="3332816"/>
          </a:xfrm>
        </p:spPr>
        <p:txBody>
          <a:bodyPr/>
          <a:lstStyle/>
          <a:p>
            <a:pPr marL="0" indent="0">
              <a:buNone/>
            </a:pPr>
            <a:r>
              <a:rPr lang="en-GB" dirty="0"/>
              <a:t>If you can spare anytime to come in and read with children, then please see the office as we would love to have you join us. No experience necessary and training will be given. </a:t>
            </a:r>
          </a:p>
        </p:txBody>
      </p:sp>
    </p:spTree>
    <p:extLst>
      <p:ext uri="{BB962C8B-B14F-4D97-AF65-F5344CB8AC3E}">
        <p14:creationId xmlns:p14="http://schemas.microsoft.com/office/powerpoint/2010/main" val="3208893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704667" cy="1099591"/>
          </a:xfrm>
        </p:spPr>
        <p:txBody>
          <a:bodyPr>
            <a:normAutofit/>
          </a:bodyPr>
          <a:lstStyle/>
          <a:p>
            <a:r>
              <a:rPr lang="en-GB" sz="4400" dirty="0">
                <a:latin typeface="Maiandra GD" panose="020E0502030308020204" pitchFamily="34" charset="0"/>
              </a:rPr>
              <a:t>Reading</a:t>
            </a:r>
          </a:p>
        </p:txBody>
      </p:sp>
      <p:sp>
        <p:nvSpPr>
          <p:cNvPr id="3" name="Content Placeholder 2"/>
          <p:cNvSpPr>
            <a:spLocks noGrp="1"/>
          </p:cNvSpPr>
          <p:nvPr>
            <p:ph idx="1"/>
          </p:nvPr>
        </p:nvSpPr>
        <p:spPr>
          <a:xfrm>
            <a:off x="859152" y="872716"/>
            <a:ext cx="8073578" cy="5112568"/>
          </a:xfrm>
        </p:spPr>
        <p:txBody>
          <a:bodyPr>
            <a:normAutofit/>
          </a:bodyPr>
          <a:lstStyle/>
          <a:p>
            <a:r>
              <a:rPr lang="en-GB" dirty="0">
                <a:latin typeface="Maiandra GD" panose="020E0502030308020204" pitchFamily="34" charset="0"/>
              </a:rPr>
              <a:t>You all have home school link book and a reading book at your children’s level. </a:t>
            </a:r>
          </a:p>
          <a:p>
            <a:endParaRPr lang="en-GB" dirty="0">
              <a:latin typeface="Maiandra GD" panose="020E0502030308020204" pitchFamily="34" charset="0"/>
            </a:endParaRPr>
          </a:p>
          <a:p>
            <a:r>
              <a:rPr lang="en-GB" dirty="0">
                <a:latin typeface="Maiandra GD" panose="020E0502030308020204" pitchFamily="34" charset="0"/>
              </a:rPr>
              <a:t>Library books are also available to take home.</a:t>
            </a:r>
          </a:p>
          <a:p>
            <a:endParaRPr lang="en-GB" dirty="0">
              <a:latin typeface="Maiandra GD" panose="020E0502030308020204" pitchFamily="34" charset="0"/>
            </a:endParaRPr>
          </a:p>
          <a:p>
            <a:r>
              <a:rPr lang="en-GB" dirty="0">
                <a:latin typeface="Maiandra GD" panose="020E0502030308020204" pitchFamily="34" charset="0"/>
              </a:rPr>
              <a:t>Children are expected to read and record a </a:t>
            </a:r>
            <a:r>
              <a:rPr lang="en-GB" b="1" dirty="0">
                <a:latin typeface="Maiandra GD" panose="020E0502030308020204" pitchFamily="34" charset="0"/>
              </a:rPr>
              <a:t>minimum of 5 days each week </a:t>
            </a:r>
            <a:r>
              <a:rPr lang="en-GB" dirty="0">
                <a:latin typeface="Maiandra GD" panose="020E0502030308020204" pitchFamily="34" charset="0"/>
              </a:rPr>
              <a:t>for at least </a:t>
            </a:r>
            <a:r>
              <a:rPr lang="en-GB" b="1" dirty="0">
                <a:latin typeface="Maiandra GD" panose="020E0502030308020204" pitchFamily="34" charset="0"/>
              </a:rPr>
              <a:t>10 minutes</a:t>
            </a:r>
            <a:r>
              <a:rPr lang="en-GB" dirty="0">
                <a:latin typeface="Maiandra GD" panose="020E0502030308020204" pitchFamily="34" charset="0"/>
              </a:rPr>
              <a:t> a time. </a:t>
            </a:r>
          </a:p>
        </p:txBody>
      </p:sp>
    </p:spTree>
    <p:extLst>
      <p:ext uri="{BB962C8B-B14F-4D97-AF65-F5344CB8AC3E}">
        <p14:creationId xmlns:p14="http://schemas.microsoft.com/office/powerpoint/2010/main" val="217307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704667" cy="1099591"/>
          </a:xfrm>
        </p:spPr>
        <p:txBody>
          <a:bodyPr>
            <a:normAutofit/>
          </a:bodyPr>
          <a:lstStyle/>
          <a:p>
            <a:r>
              <a:rPr lang="en-GB" sz="6600" dirty="0">
                <a:latin typeface="Maiandra GD" panose="020E0502030308020204" pitchFamily="34" charset="0"/>
              </a:rPr>
              <a:t>Reading</a:t>
            </a:r>
          </a:p>
        </p:txBody>
      </p:sp>
      <p:sp>
        <p:nvSpPr>
          <p:cNvPr id="3" name="Content Placeholder 2"/>
          <p:cNvSpPr>
            <a:spLocks noGrp="1"/>
          </p:cNvSpPr>
          <p:nvPr>
            <p:ph idx="1"/>
          </p:nvPr>
        </p:nvSpPr>
        <p:spPr>
          <a:xfrm>
            <a:off x="755576" y="1052736"/>
            <a:ext cx="8280920" cy="5112568"/>
          </a:xfrm>
        </p:spPr>
        <p:txBody>
          <a:bodyPr>
            <a:normAutofit/>
          </a:bodyPr>
          <a:lstStyle/>
          <a:p>
            <a:r>
              <a:rPr lang="en-GB" sz="2000" dirty="0">
                <a:latin typeface="Maiandra GD" panose="020E0502030308020204" pitchFamily="34" charset="0"/>
              </a:rPr>
              <a:t>The recorded reading in the Home-School Link books are used to calculate the children’s reading miles. </a:t>
            </a:r>
          </a:p>
          <a:p>
            <a:r>
              <a:rPr lang="en-GB" sz="2000" dirty="0">
                <a:latin typeface="Maiandra GD" panose="020E0502030308020204" pitchFamily="34" charset="0"/>
              </a:rPr>
              <a:t>The expectation is that children read at least 5 times a week. </a:t>
            </a:r>
          </a:p>
          <a:p>
            <a:r>
              <a:rPr lang="en-GB" sz="2000" dirty="0">
                <a:latin typeface="Maiandra GD" panose="020E0502030308020204" pitchFamily="34" charset="0"/>
              </a:rPr>
              <a:t>To earn a Platinum Reader certificate, children should start recording their daily reading as soon as they are given their Home-School Link Books. We suggest reading the banded books at least 3 times per week, but you are welcome to record reading of any books you read at home too</a:t>
            </a:r>
            <a:r>
              <a:rPr lang="en-GB" sz="2000" dirty="0">
                <a:latin typeface="Maiandra GD" panose="020E0502030308020204" pitchFamily="34" charset="0"/>
                <a:sym typeface="Wingdings" panose="05000000000000000000" pitchFamily="2" charset="2"/>
              </a:rPr>
              <a:t>.</a:t>
            </a:r>
          </a:p>
          <a:p>
            <a:r>
              <a:rPr lang="en-GB" sz="2000" dirty="0">
                <a:latin typeface="Maiandra GD" panose="020E0502030308020204" pitchFamily="34" charset="0"/>
                <a:sym typeface="Wingdings" panose="05000000000000000000" pitchFamily="2" charset="2"/>
              </a:rPr>
              <a:t>Please make sure children have their school banded book in their bags daily, as we will use these in class to assess their reading fluency and comprehension.</a:t>
            </a:r>
            <a:endParaRPr lang="en-GB" sz="2000" dirty="0">
              <a:latin typeface="Maiandra GD" panose="020E0502030308020204" pitchFamily="34" charset="0"/>
            </a:endParaRPr>
          </a:p>
        </p:txBody>
      </p:sp>
    </p:spTree>
    <p:extLst>
      <p:ext uri="{BB962C8B-B14F-4D97-AF65-F5344CB8AC3E}">
        <p14:creationId xmlns:p14="http://schemas.microsoft.com/office/powerpoint/2010/main" val="3727506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560" y="0"/>
            <a:ext cx="6499903" cy="1099591"/>
          </a:xfrm>
          <a:prstGeom prst="rect">
            <a:avLst/>
          </a:prstGeom>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5400" dirty="0">
                <a:latin typeface="Maiandra GD" panose="020E0502030308020204" pitchFamily="34" charset="0"/>
              </a:rPr>
              <a:t>School-Home Link Books</a:t>
            </a:r>
          </a:p>
        </p:txBody>
      </p:sp>
      <p:sp>
        <p:nvSpPr>
          <p:cNvPr id="5" name="Content Placeholder 2"/>
          <p:cNvSpPr>
            <a:spLocks noGrp="1"/>
          </p:cNvSpPr>
          <p:nvPr>
            <p:ph idx="1"/>
          </p:nvPr>
        </p:nvSpPr>
        <p:spPr>
          <a:xfrm>
            <a:off x="683568" y="1412776"/>
            <a:ext cx="5256584" cy="5112568"/>
          </a:xfrm>
        </p:spPr>
        <p:txBody>
          <a:bodyPr>
            <a:normAutofit fontScale="85000" lnSpcReduction="10000"/>
          </a:bodyPr>
          <a:lstStyle/>
          <a:p>
            <a:r>
              <a:rPr lang="en-GB" dirty="0">
                <a:latin typeface="Maiandra GD" panose="020E0502030308020204" pitchFamily="34" charset="0"/>
              </a:rPr>
              <a:t>Please make sure you record each </a:t>
            </a:r>
            <a:r>
              <a:rPr lang="en-GB" u="sng" dirty="0">
                <a:latin typeface="Maiandra GD" panose="020E0502030308020204" pitchFamily="34" charset="0"/>
              </a:rPr>
              <a:t>day</a:t>
            </a:r>
            <a:r>
              <a:rPr lang="en-GB" dirty="0">
                <a:latin typeface="Maiandra GD" panose="020E0502030308020204" pitchFamily="34" charset="0"/>
              </a:rPr>
              <a:t> your child reads. We will be monitoring weekly whether the children have read the minimum of 5 days.</a:t>
            </a:r>
          </a:p>
          <a:p>
            <a:r>
              <a:rPr lang="en-GB" dirty="0">
                <a:latin typeface="Maiandra GD" panose="020E0502030308020204" pitchFamily="34" charset="0"/>
              </a:rPr>
              <a:t>Each read should be approximately 10-15 minutes. We ask that children read aloud to an adult and answer a couple of questions about that snippet of the story/text. Examples of questions can be found at the back of the School-Home Link books.</a:t>
            </a:r>
          </a:p>
          <a:p>
            <a:r>
              <a:rPr lang="en-GB" dirty="0">
                <a:latin typeface="Maiandra GD" panose="020E0502030308020204" pitchFamily="34" charset="0"/>
              </a:rPr>
              <a:t>School-Home Link books also form part of the communication between parents and class teachers. Pop in a quick note and we will be in touch as soon as we can</a:t>
            </a:r>
            <a:r>
              <a:rPr lang="en-GB" dirty="0">
                <a:latin typeface="Maiandra GD" panose="020E0502030308020204" pitchFamily="34" charset="0"/>
                <a:sym typeface="Wingdings" panose="05000000000000000000" pitchFamily="2" charset="2"/>
              </a:rPr>
              <a:t>. This helps to reduce congestion at the door at the end of the school day.</a:t>
            </a:r>
            <a:endParaRPr lang="en-GB" dirty="0">
              <a:latin typeface="Maiandra GD" panose="020E0502030308020204" pitchFamily="34" charset="0"/>
            </a:endParaRPr>
          </a:p>
          <a:p>
            <a:pPr marL="0" indent="0">
              <a:buNone/>
            </a:pPr>
            <a:endParaRPr lang="en-GB" dirty="0">
              <a:latin typeface="Maiandra GD" panose="020E0502030308020204" pitchFamily="34" charset="0"/>
            </a:endParaRPr>
          </a:p>
          <a:p>
            <a:endParaRPr lang="en-GB" dirty="0">
              <a:latin typeface="Maiandra GD" panose="020E0502030308020204" pitchFamily="34" charset="0"/>
            </a:endParaRPr>
          </a:p>
        </p:txBody>
      </p:sp>
      <p:pic>
        <p:nvPicPr>
          <p:cNvPr id="1026" name="Picture 2" descr="Imag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57772">
            <a:off x="6898652" y="207256"/>
            <a:ext cx="1748392" cy="22413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jpeg"/>
          <p:cNvPicPr>
            <a:picLocks noChangeAspect="1" noChangeArrowheads="1"/>
          </p:cNvPicPr>
          <p:nvPr/>
        </p:nvPicPr>
        <p:blipFill rotWithShape="1">
          <a:blip r:embed="rId4">
            <a:extLst>
              <a:ext uri="{28A0092B-C50C-407E-A947-70E740481C1C}">
                <a14:useLocalDpi xmlns:a14="http://schemas.microsoft.com/office/drawing/2010/main" val="0"/>
              </a:ext>
            </a:extLst>
          </a:blip>
          <a:srcRect t="5188" r="5641" b="45942"/>
          <a:stretch/>
        </p:blipFill>
        <p:spPr bwMode="auto">
          <a:xfrm rot="16200000">
            <a:off x="5284770" y="3028418"/>
            <a:ext cx="4392084" cy="303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488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16632"/>
            <a:ext cx="7704667" cy="955575"/>
          </a:xfrm>
        </p:spPr>
        <p:txBody>
          <a:bodyPr>
            <a:normAutofit fontScale="90000"/>
          </a:bodyPr>
          <a:lstStyle/>
          <a:p>
            <a:r>
              <a:rPr lang="en-GB" sz="6600" dirty="0">
                <a:latin typeface="Maiandra GD" panose="020E0502030308020204" pitchFamily="34" charset="0"/>
              </a:rPr>
              <a:t>Homework</a:t>
            </a:r>
          </a:p>
        </p:txBody>
      </p:sp>
      <p:sp>
        <p:nvSpPr>
          <p:cNvPr id="3" name="Content Placeholder 2"/>
          <p:cNvSpPr>
            <a:spLocks noGrp="1"/>
          </p:cNvSpPr>
          <p:nvPr>
            <p:ph idx="1"/>
          </p:nvPr>
        </p:nvSpPr>
        <p:spPr>
          <a:xfrm>
            <a:off x="1043608" y="908720"/>
            <a:ext cx="7992888" cy="5760640"/>
          </a:xfrm>
        </p:spPr>
        <p:txBody>
          <a:bodyPr>
            <a:normAutofit lnSpcReduction="10000"/>
          </a:bodyPr>
          <a:lstStyle/>
          <a:p>
            <a:r>
              <a:rPr lang="en-GB" dirty="0">
                <a:latin typeface="Maiandra GD" panose="020E0502030308020204" pitchFamily="34" charset="0"/>
              </a:rPr>
              <a:t>Set on a Friday, completed by the following Friday. All homework is digital and children have been given log-ons. </a:t>
            </a:r>
          </a:p>
          <a:p>
            <a:r>
              <a:rPr lang="en-GB" b="1" dirty="0">
                <a:latin typeface="Maiandra GD" panose="020E0502030308020204" pitchFamily="34" charset="0"/>
              </a:rPr>
              <a:t>Spellings</a:t>
            </a:r>
            <a:r>
              <a:rPr lang="en-GB" dirty="0">
                <a:latin typeface="Maiandra GD" panose="020E0502030308020204" pitchFamily="34" charset="0"/>
              </a:rPr>
              <a:t> – a list is set on </a:t>
            </a:r>
            <a:r>
              <a:rPr lang="en-GB" b="1" dirty="0">
                <a:latin typeface="Maiandra GD" panose="020E0502030308020204" pitchFamily="34" charset="0"/>
              </a:rPr>
              <a:t>Spelling Shed </a:t>
            </a:r>
            <a:r>
              <a:rPr lang="en-GB" dirty="0">
                <a:latin typeface="Maiandra GD" panose="020E0502030308020204" pitchFamily="34" charset="0"/>
              </a:rPr>
              <a:t>to be practised    which relates to our daily spelling practise in class. There are </a:t>
            </a:r>
            <a:r>
              <a:rPr lang="en-GB" b="1" dirty="0">
                <a:latin typeface="Maiandra GD" panose="020E0502030308020204" pitchFamily="34" charset="0"/>
              </a:rPr>
              <a:t>5 ‘games’</a:t>
            </a:r>
            <a:r>
              <a:rPr lang="en-GB" dirty="0">
                <a:latin typeface="Maiandra GD" panose="020E0502030308020204" pitchFamily="34" charset="0"/>
              </a:rPr>
              <a:t> required each week. Children are </a:t>
            </a:r>
            <a:r>
              <a:rPr lang="en-GB" u="sng" dirty="0">
                <a:latin typeface="Maiandra GD" panose="020E0502030308020204" pitchFamily="34" charset="0"/>
              </a:rPr>
              <a:t>encouraged</a:t>
            </a:r>
            <a:r>
              <a:rPr lang="en-GB" dirty="0">
                <a:latin typeface="Maiandra GD" panose="020E0502030308020204" pitchFamily="34" charset="0"/>
              </a:rPr>
              <a:t> to then apply those spellings in different ways to ensure an understanding of their use. Evidence for this is not needed in school.</a:t>
            </a:r>
          </a:p>
          <a:p>
            <a:r>
              <a:rPr lang="en-GB" b="1" dirty="0">
                <a:latin typeface="Maiandra GD" panose="020E0502030308020204" pitchFamily="34" charset="0"/>
              </a:rPr>
              <a:t>Times Tables Rock Stars (TTRS)- </a:t>
            </a:r>
            <a:r>
              <a:rPr lang="en-GB" dirty="0">
                <a:latin typeface="Maiandra GD" panose="020E0502030308020204" pitchFamily="34" charset="0"/>
              </a:rPr>
              <a:t>children are set sessions </a:t>
            </a:r>
            <a:r>
              <a:rPr lang="en-GB" b="1" dirty="0">
                <a:latin typeface="Maiandra GD" panose="020E0502030308020204" pitchFamily="34" charset="0"/>
              </a:rPr>
              <a:t>(10 garage)</a:t>
            </a:r>
            <a:r>
              <a:rPr lang="en-GB" dirty="0">
                <a:latin typeface="Maiandra GD" panose="020E0502030308020204" pitchFamily="34" charset="0"/>
              </a:rPr>
              <a:t> to be completed each week. As the children become more confident, </a:t>
            </a:r>
            <a:r>
              <a:rPr lang="en-GB" b="1" dirty="0">
                <a:latin typeface="Maiandra GD" panose="020E0502030308020204" pitchFamily="34" charset="0"/>
              </a:rPr>
              <a:t>Studio</a:t>
            </a:r>
            <a:r>
              <a:rPr lang="en-GB" dirty="0">
                <a:latin typeface="Maiandra GD" panose="020E0502030308020204" pitchFamily="34" charset="0"/>
              </a:rPr>
              <a:t> sessions will be added to this expectation, starting in the Spring term.</a:t>
            </a:r>
            <a:endParaRPr lang="en-GB" b="1" dirty="0">
              <a:latin typeface="Maiandra GD" panose="020E0502030308020204" pitchFamily="34" charset="0"/>
            </a:endParaRPr>
          </a:p>
          <a:p>
            <a:r>
              <a:rPr lang="en-GB" dirty="0">
                <a:latin typeface="Maiandra GD" panose="020E0502030308020204" pitchFamily="34" charset="0"/>
              </a:rPr>
              <a:t>All homework will be </a:t>
            </a:r>
            <a:r>
              <a:rPr lang="en-GB" b="1" dirty="0">
                <a:latin typeface="Maiandra GD" panose="020E0502030308020204" pitchFamily="34" charset="0"/>
              </a:rPr>
              <a:t>monitored online </a:t>
            </a:r>
            <a:r>
              <a:rPr lang="en-GB" dirty="0">
                <a:latin typeface="Maiandra GD" panose="020E0502030308020204" pitchFamily="34" charset="0"/>
              </a:rPr>
              <a:t>and will be used to assess progress. </a:t>
            </a:r>
          </a:p>
        </p:txBody>
      </p:sp>
      <p:pic>
        <p:nvPicPr>
          <p:cNvPr id="4" name="Picture 2" descr="TT Rock Stars have teamed up with Mumbler to offer our members 10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04" t="18747" r="13847" b="21262"/>
          <a:stretch/>
        </p:blipFill>
        <p:spPr bwMode="auto">
          <a:xfrm>
            <a:off x="7596336" y="27587"/>
            <a:ext cx="1287144" cy="936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44624"/>
            <a:ext cx="1629085" cy="881521"/>
          </a:xfrm>
          <a:prstGeom prst="rect">
            <a:avLst/>
          </a:prstGeom>
        </p:spPr>
      </p:pic>
    </p:spTree>
    <p:extLst>
      <p:ext uri="{BB962C8B-B14F-4D97-AF65-F5344CB8AC3E}">
        <p14:creationId xmlns:p14="http://schemas.microsoft.com/office/powerpoint/2010/main" val="69574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116632"/>
            <a:ext cx="6840760" cy="5262979"/>
          </a:xfrm>
          <a:prstGeom prst="rect">
            <a:avLst/>
          </a:prstGeom>
          <a:noFill/>
        </p:spPr>
        <p:txBody>
          <a:bodyPr wrap="square" rtlCol="0">
            <a:spAutoFit/>
          </a:bodyPr>
          <a:lstStyle/>
          <a:p>
            <a:endParaRPr lang="en-GB" sz="2400" dirty="0">
              <a:latin typeface="Maiandra GD" panose="020E0502030308020204" pitchFamily="34" charset="0"/>
            </a:endParaRPr>
          </a:p>
          <a:p>
            <a:pPr algn="ctr"/>
            <a:r>
              <a:rPr lang="en-GB" sz="2400" b="1" u="sng" dirty="0">
                <a:latin typeface="Maiandra GD" panose="020E0502030308020204" pitchFamily="34" charset="0"/>
              </a:rPr>
              <a:t>Year 3 Team</a:t>
            </a:r>
          </a:p>
          <a:p>
            <a:pPr algn="ctr"/>
            <a:endParaRPr lang="en-GB" sz="2400" b="1" u="sng" dirty="0">
              <a:latin typeface="Maiandra GD" panose="020E0502030308020204" pitchFamily="34" charset="0"/>
            </a:endParaRPr>
          </a:p>
          <a:p>
            <a:r>
              <a:rPr lang="en-GB" sz="2400" b="1" dirty="0">
                <a:latin typeface="Maiandra GD" panose="020E0502030308020204" pitchFamily="34" charset="0"/>
              </a:rPr>
              <a:t>Ash </a:t>
            </a:r>
            <a:r>
              <a:rPr lang="en-GB" sz="2400" dirty="0">
                <a:latin typeface="Maiandra GD" panose="020E0502030308020204" pitchFamily="34" charset="0"/>
              </a:rPr>
              <a:t>-  	Mrs Harrison (Year Leader)</a:t>
            </a:r>
          </a:p>
          <a:p>
            <a:r>
              <a:rPr lang="en-GB" sz="2400" dirty="0">
                <a:latin typeface="Maiandra GD" panose="020E0502030308020204" pitchFamily="34" charset="0"/>
              </a:rPr>
              <a:t>	Mrs Longworth (LSA)</a:t>
            </a:r>
          </a:p>
          <a:p>
            <a:r>
              <a:rPr lang="en-GB" sz="2400" dirty="0">
                <a:latin typeface="Maiandra GD" panose="020E0502030308020204" pitchFamily="34" charset="0"/>
              </a:rPr>
              <a:t>	Mrs </a:t>
            </a:r>
            <a:r>
              <a:rPr lang="en-GB" sz="2400" dirty="0" err="1">
                <a:latin typeface="Maiandra GD" panose="020E0502030308020204" pitchFamily="34" charset="0"/>
              </a:rPr>
              <a:t>Nayton</a:t>
            </a:r>
            <a:r>
              <a:rPr lang="en-GB" sz="2400" dirty="0">
                <a:latin typeface="Maiandra GD" panose="020E0502030308020204" pitchFamily="34" charset="0"/>
              </a:rPr>
              <a:t> (LSA)</a:t>
            </a:r>
          </a:p>
          <a:p>
            <a:endParaRPr lang="en-GB" sz="2400" dirty="0">
              <a:latin typeface="Maiandra GD" panose="020E0502030308020204" pitchFamily="34" charset="0"/>
            </a:endParaRPr>
          </a:p>
          <a:p>
            <a:r>
              <a:rPr lang="en-GB" sz="2400" b="1" dirty="0">
                <a:latin typeface="Maiandra GD" panose="020E0502030308020204" pitchFamily="34" charset="0"/>
              </a:rPr>
              <a:t>Fir </a:t>
            </a:r>
            <a:r>
              <a:rPr lang="en-GB" sz="2400" dirty="0">
                <a:latin typeface="Maiandra GD" panose="020E0502030308020204" pitchFamily="34" charset="0"/>
              </a:rPr>
              <a:t>- 	Mrs Scott (Teacher)</a:t>
            </a:r>
          </a:p>
          <a:p>
            <a:r>
              <a:rPr lang="en-GB" sz="2400" dirty="0">
                <a:latin typeface="Maiandra GD" panose="020E0502030308020204" pitchFamily="34" charset="0"/>
              </a:rPr>
              <a:t>      	Mrs </a:t>
            </a:r>
            <a:r>
              <a:rPr lang="en-GB" sz="2400" dirty="0" err="1">
                <a:latin typeface="Maiandra GD" panose="020E0502030308020204" pitchFamily="34" charset="0"/>
              </a:rPr>
              <a:t>Kopeichykova</a:t>
            </a:r>
            <a:r>
              <a:rPr lang="en-GB" sz="2400" dirty="0">
                <a:latin typeface="Maiandra GD" panose="020E0502030308020204" pitchFamily="34" charset="0"/>
              </a:rPr>
              <a:t> (LSA)</a:t>
            </a:r>
          </a:p>
          <a:p>
            <a:r>
              <a:rPr lang="en-GB" sz="2400" dirty="0">
                <a:latin typeface="Maiandra GD" panose="020E0502030308020204" pitchFamily="34" charset="0"/>
              </a:rPr>
              <a:t>	Mrs Gould (LSA)</a:t>
            </a:r>
          </a:p>
          <a:p>
            <a:r>
              <a:rPr lang="en-GB" sz="2400" dirty="0">
                <a:latin typeface="Maiandra GD" panose="020E0502030308020204" pitchFamily="34" charset="0"/>
              </a:rPr>
              <a:t>		</a:t>
            </a:r>
          </a:p>
          <a:p>
            <a:r>
              <a:rPr lang="en-GB" sz="2400" b="1" dirty="0">
                <a:latin typeface="Maiandra GD" panose="020E0502030308020204" pitchFamily="34" charset="0"/>
              </a:rPr>
              <a:t>Oak </a:t>
            </a:r>
            <a:r>
              <a:rPr lang="en-GB" sz="2400" dirty="0">
                <a:latin typeface="Maiandra GD" panose="020E0502030308020204" pitchFamily="34" charset="0"/>
              </a:rPr>
              <a:t>- 	Mrs Mackenzie (Teacher)</a:t>
            </a:r>
          </a:p>
          <a:p>
            <a:r>
              <a:rPr lang="en-GB" sz="2400" dirty="0">
                <a:latin typeface="Maiandra GD" panose="020E0502030308020204" pitchFamily="34" charset="0"/>
              </a:rPr>
              <a:t>	Mrs </a:t>
            </a:r>
            <a:r>
              <a:rPr lang="en-GB" sz="2400" dirty="0" err="1">
                <a:latin typeface="Maiandra GD" panose="020E0502030308020204" pitchFamily="34" charset="0"/>
              </a:rPr>
              <a:t>Heighes</a:t>
            </a:r>
            <a:r>
              <a:rPr lang="en-GB" sz="2400" dirty="0">
                <a:latin typeface="Maiandra GD" panose="020E0502030308020204" pitchFamily="34" charset="0"/>
              </a:rPr>
              <a:t> (LSA)</a:t>
            </a:r>
          </a:p>
          <a:p>
            <a:r>
              <a:rPr lang="en-GB" sz="2400" dirty="0">
                <a:latin typeface="Maiandra GD" panose="020E0502030308020204" pitchFamily="34" charset="0"/>
              </a:rPr>
              <a:t>	Mrs Farleigh (LSA)</a:t>
            </a:r>
          </a:p>
        </p:txBody>
      </p:sp>
    </p:spTree>
    <p:extLst>
      <p:ext uri="{BB962C8B-B14F-4D97-AF65-F5344CB8AC3E}">
        <p14:creationId xmlns:p14="http://schemas.microsoft.com/office/powerpoint/2010/main" val="262755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B322A2-F1F3-4BEC-B611-C3CC20B72C6A}"/>
              </a:ext>
            </a:extLst>
          </p:cNvPr>
          <p:cNvSpPr>
            <a:spLocks noGrp="1"/>
          </p:cNvSpPr>
          <p:nvPr>
            <p:ph idx="1"/>
          </p:nvPr>
        </p:nvSpPr>
        <p:spPr>
          <a:xfrm>
            <a:off x="965009" y="260648"/>
            <a:ext cx="7704667" cy="814954"/>
          </a:xfrm>
        </p:spPr>
        <p:txBody>
          <a:bodyPr>
            <a:normAutofit/>
          </a:bodyPr>
          <a:lstStyle/>
          <a:p>
            <a:pPr marL="0" indent="0" algn="ctr">
              <a:buNone/>
            </a:pPr>
            <a:r>
              <a:rPr lang="en-GB" sz="4000" u="sng" dirty="0"/>
              <a:t>Interventions</a:t>
            </a:r>
          </a:p>
        </p:txBody>
      </p:sp>
      <p:sp>
        <p:nvSpPr>
          <p:cNvPr id="4" name="Title 3">
            <a:extLst>
              <a:ext uri="{FF2B5EF4-FFF2-40B4-BE49-F238E27FC236}">
                <a16:creationId xmlns:a16="http://schemas.microsoft.com/office/drawing/2014/main" id="{EA661469-87FC-40D0-91B8-6059E51A513E}"/>
              </a:ext>
            </a:extLst>
          </p:cNvPr>
          <p:cNvSpPr txBox="1">
            <a:spLocks noGrp="1"/>
          </p:cNvSpPr>
          <p:nvPr>
            <p:ph type="title"/>
          </p:nvPr>
        </p:nvSpPr>
        <p:spPr>
          <a:xfrm>
            <a:off x="1115616" y="1309991"/>
            <a:ext cx="7704137" cy="4893647"/>
          </a:xfrm>
          <a:prstGeom prst="rect">
            <a:avLst/>
          </a:prstGeom>
          <a:noFill/>
        </p:spPr>
        <p:txBody>
          <a:bodyPr wrap="square" rtlCol="0">
            <a:spAutoFit/>
          </a:bodyPr>
          <a:lstStyle/>
          <a:p>
            <a:pPr algn="l"/>
            <a:r>
              <a:rPr lang="en-GB" sz="2400" dirty="0">
                <a:latin typeface="Maiandra GD" panose="020E0502030308020204" pitchFamily="34" charset="0"/>
              </a:rPr>
              <a:t>We have a variety of interventions that we offer the children to boost them in areas where we feel they need help developing. </a:t>
            </a:r>
            <a:br>
              <a:rPr lang="en-GB" sz="2400" dirty="0">
                <a:latin typeface="Maiandra GD" panose="020E0502030308020204" pitchFamily="34" charset="0"/>
              </a:rPr>
            </a:br>
            <a:br>
              <a:rPr lang="en-GB" sz="2400" dirty="0">
                <a:latin typeface="Maiandra GD" panose="020E0502030308020204" pitchFamily="34" charset="0"/>
              </a:rPr>
            </a:br>
            <a:r>
              <a:rPr lang="en-GB" sz="2400" dirty="0">
                <a:latin typeface="Maiandra GD" panose="020E0502030308020204" pitchFamily="34" charset="0"/>
              </a:rPr>
              <a:t>This might be: </a:t>
            </a:r>
            <a:br>
              <a:rPr lang="en-GB" sz="2400" dirty="0">
                <a:latin typeface="Maiandra GD" panose="020E0502030308020204" pitchFamily="34" charset="0"/>
              </a:rPr>
            </a:br>
            <a:br>
              <a:rPr lang="en-GB" sz="2400" dirty="0">
                <a:latin typeface="Maiandra GD" panose="020E0502030308020204" pitchFamily="34" charset="0"/>
              </a:rPr>
            </a:br>
            <a:r>
              <a:rPr lang="en-GB" sz="2400" dirty="0">
                <a:latin typeface="Maiandra GD" panose="020E0502030308020204" pitchFamily="34" charset="0"/>
              </a:rPr>
              <a:t>- Social and emotional support</a:t>
            </a:r>
            <a:br>
              <a:rPr lang="en-GB" sz="2400" dirty="0">
                <a:latin typeface="Maiandra GD" panose="020E0502030308020204" pitchFamily="34" charset="0"/>
              </a:rPr>
            </a:br>
            <a:r>
              <a:rPr lang="en-GB" sz="2400" dirty="0">
                <a:latin typeface="Maiandra GD" panose="020E0502030308020204" pitchFamily="34" charset="0"/>
              </a:rPr>
              <a:t>- Phonics / writing </a:t>
            </a:r>
            <a:br>
              <a:rPr lang="en-GB" sz="2400" dirty="0">
                <a:latin typeface="Maiandra GD" panose="020E0502030308020204" pitchFamily="34" charset="0"/>
              </a:rPr>
            </a:br>
            <a:r>
              <a:rPr lang="en-GB" sz="2400" dirty="0">
                <a:latin typeface="Maiandra GD" panose="020E0502030308020204" pitchFamily="34" charset="0"/>
              </a:rPr>
              <a:t>- Maths support</a:t>
            </a:r>
            <a:br>
              <a:rPr lang="en-GB" sz="2400" dirty="0">
                <a:latin typeface="Maiandra GD" panose="020E0502030308020204" pitchFamily="34" charset="0"/>
              </a:rPr>
            </a:br>
            <a:r>
              <a:rPr lang="en-GB" sz="2400" dirty="0">
                <a:latin typeface="Maiandra GD" panose="020E0502030308020204" pitchFamily="34" charset="0"/>
              </a:rPr>
              <a:t>- Handwriting support</a:t>
            </a:r>
            <a:br>
              <a:rPr lang="en-GB" sz="2400" dirty="0">
                <a:latin typeface="Maiandra GD" panose="020E0502030308020204" pitchFamily="34" charset="0"/>
              </a:rPr>
            </a:br>
            <a:br>
              <a:rPr lang="en-GB" sz="2400" dirty="0">
                <a:latin typeface="Maiandra GD" panose="020E0502030308020204" pitchFamily="34" charset="0"/>
              </a:rPr>
            </a:br>
            <a:r>
              <a:rPr lang="en-GB" sz="2400" dirty="0">
                <a:latin typeface="Maiandra GD" panose="020E0502030308020204" pitchFamily="34" charset="0"/>
              </a:rPr>
              <a:t>We put them into these groups and will notify you if we have done so. </a:t>
            </a:r>
          </a:p>
        </p:txBody>
      </p:sp>
    </p:spTree>
    <p:extLst>
      <p:ext uri="{BB962C8B-B14F-4D97-AF65-F5344CB8AC3E}">
        <p14:creationId xmlns:p14="http://schemas.microsoft.com/office/powerpoint/2010/main" val="101671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60648"/>
            <a:ext cx="3405400" cy="3168352"/>
          </a:xfrm>
          <a:prstGeom prst="rect">
            <a:avLst/>
          </a:prstGeom>
        </p:spPr>
      </p:pic>
      <p:pic>
        <p:nvPicPr>
          <p:cNvPr id="3"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48064" y="3212976"/>
            <a:ext cx="3528392" cy="3234859"/>
          </a:xfrm>
        </p:spPr>
      </p:pic>
      <p:sp>
        <p:nvSpPr>
          <p:cNvPr id="2" name="TextBox 1"/>
          <p:cNvSpPr txBox="1"/>
          <p:nvPr/>
        </p:nvSpPr>
        <p:spPr>
          <a:xfrm>
            <a:off x="1043608" y="3501008"/>
            <a:ext cx="4104456" cy="2616101"/>
          </a:xfrm>
          <a:prstGeom prst="rect">
            <a:avLst/>
          </a:prstGeom>
          <a:noFill/>
        </p:spPr>
        <p:txBody>
          <a:bodyPr wrap="square" rtlCol="0">
            <a:spAutoFit/>
          </a:bodyPr>
          <a:lstStyle/>
          <a:p>
            <a:r>
              <a:rPr lang="en-GB" dirty="0">
                <a:latin typeface="Maiandra GD" panose="020E0502030308020204" pitchFamily="34" charset="0"/>
              </a:rPr>
              <a:t>Optional methods for practising and embedding spellings </a:t>
            </a:r>
            <a:r>
              <a:rPr lang="en-GB" dirty="0">
                <a:latin typeface="Maiandra GD" panose="020E0502030308020204" pitchFamily="34" charset="0"/>
                <a:sym typeface="Wingdings" panose="05000000000000000000" pitchFamily="2" charset="2"/>
              </a:rPr>
              <a:t>.</a:t>
            </a:r>
          </a:p>
          <a:p>
            <a:endParaRPr lang="en-GB" dirty="0">
              <a:latin typeface="Maiandra GD" panose="020E0502030308020204" pitchFamily="34" charset="0"/>
              <a:sym typeface="Wingdings" panose="05000000000000000000" pitchFamily="2" charset="2"/>
            </a:endParaRPr>
          </a:p>
          <a:p>
            <a:r>
              <a:rPr lang="en-GB" dirty="0">
                <a:latin typeface="Maiandra GD" panose="020E0502030308020204" pitchFamily="34" charset="0"/>
                <a:sym typeface="Wingdings" panose="05000000000000000000" pitchFamily="2" charset="2"/>
              </a:rPr>
              <a:t>These can be found on the school website. </a:t>
            </a:r>
          </a:p>
          <a:p>
            <a:r>
              <a:rPr lang="en-GB" dirty="0">
                <a:latin typeface="Maiandra GD" panose="020E0502030308020204" pitchFamily="34" charset="0"/>
                <a:sym typeface="Wingdings" panose="05000000000000000000" pitchFamily="2" charset="2"/>
              </a:rPr>
              <a:t>(Children tab - Homework (Y3))</a:t>
            </a:r>
          </a:p>
          <a:p>
            <a:r>
              <a:rPr lang="en-GB" sz="1400" dirty="0">
                <a:latin typeface="Maiandra GD" panose="020E0502030308020204" pitchFamily="34" charset="0"/>
                <a:hlinkClick r:id="rId4"/>
              </a:rPr>
              <a:t>https://www.herne.hants.sch.uk/page/?title=Homework+%28Year+3%29&amp;pid=147</a:t>
            </a:r>
            <a:r>
              <a:rPr lang="en-GB" sz="1400" dirty="0">
                <a:latin typeface="Maiandra GD" panose="020E0502030308020204" pitchFamily="34" charset="0"/>
              </a:rPr>
              <a:t> </a:t>
            </a:r>
          </a:p>
          <a:p>
            <a:r>
              <a:rPr lang="en-GB" sz="1400" dirty="0">
                <a:latin typeface="Maiandra GD" panose="020E0502030308020204" pitchFamily="34" charset="0"/>
              </a:rPr>
              <a:t>Information relates to current Year 3’s and will be updated before September.</a:t>
            </a:r>
          </a:p>
        </p:txBody>
      </p:sp>
    </p:spTree>
    <p:extLst>
      <p:ext uri="{BB962C8B-B14F-4D97-AF65-F5344CB8AC3E}">
        <p14:creationId xmlns:p14="http://schemas.microsoft.com/office/powerpoint/2010/main" val="3085316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2215"/>
            <a:ext cx="7704667" cy="1099591"/>
          </a:xfrm>
        </p:spPr>
        <p:txBody>
          <a:bodyPr>
            <a:normAutofit/>
          </a:bodyPr>
          <a:lstStyle/>
          <a:p>
            <a:r>
              <a:rPr lang="en-GB" sz="6000" dirty="0">
                <a:latin typeface="Maiandra GD" panose="020E0502030308020204" pitchFamily="34" charset="0"/>
              </a:rPr>
              <a:t>Special Values Time</a:t>
            </a:r>
          </a:p>
        </p:txBody>
      </p:sp>
      <p:sp>
        <p:nvSpPr>
          <p:cNvPr id="3" name="Content Placeholder 2"/>
          <p:cNvSpPr>
            <a:spLocks noGrp="1"/>
          </p:cNvSpPr>
          <p:nvPr>
            <p:ph idx="1"/>
          </p:nvPr>
        </p:nvSpPr>
        <p:spPr>
          <a:xfrm>
            <a:off x="971600" y="1124744"/>
            <a:ext cx="7704667" cy="2664296"/>
          </a:xfrm>
        </p:spPr>
        <p:txBody>
          <a:bodyPr>
            <a:normAutofit/>
          </a:bodyPr>
          <a:lstStyle/>
          <a:p>
            <a:r>
              <a:rPr lang="en-GB" dirty="0">
                <a:latin typeface="Maiandra GD" panose="020E0502030308020204" pitchFamily="34" charset="0"/>
              </a:rPr>
              <a:t>Tickets are earned when the children reach the top of the behaviour board and tickets are then randomly selected.</a:t>
            </a:r>
          </a:p>
          <a:p>
            <a:r>
              <a:rPr lang="en-GB" dirty="0">
                <a:latin typeface="Maiandra GD" panose="020E0502030308020204" pitchFamily="34" charset="0"/>
              </a:rPr>
              <a:t>Children to receive special recognition and get a reward. An extra play on the adventure equipment or House Points – your choice!</a:t>
            </a:r>
          </a:p>
        </p:txBody>
      </p:sp>
      <p:sp>
        <p:nvSpPr>
          <p:cNvPr id="4" name="TextBox 3"/>
          <p:cNvSpPr txBox="1"/>
          <p:nvPr/>
        </p:nvSpPr>
        <p:spPr>
          <a:xfrm>
            <a:off x="899592" y="3789040"/>
            <a:ext cx="7416824" cy="830997"/>
          </a:xfrm>
          <a:prstGeom prst="rect">
            <a:avLst/>
          </a:prstGeom>
          <a:noFill/>
        </p:spPr>
        <p:txBody>
          <a:bodyPr wrap="square" rtlCol="0">
            <a:spAutoFit/>
          </a:bodyPr>
          <a:lstStyle/>
          <a:p>
            <a:pPr algn="ctr"/>
            <a:r>
              <a:rPr lang="en-GB" sz="4800" dirty="0">
                <a:latin typeface="Maiandra GD" panose="020E0502030308020204" pitchFamily="34" charset="0"/>
              </a:rPr>
              <a:t>House Points</a:t>
            </a:r>
          </a:p>
        </p:txBody>
      </p:sp>
      <p:sp>
        <p:nvSpPr>
          <p:cNvPr id="5" name="TextBox 4"/>
          <p:cNvSpPr txBox="1"/>
          <p:nvPr/>
        </p:nvSpPr>
        <p:spPr>
          <a:xfrm>
            <a:off x="1259632" y="4581128"/>
            <a:ext cx="7776864" cy="1631216"/>
          </a:xfrm>
          <a:prstGeom prst="rect">
            <a:avLst/>
          </a:prstGeom>
          <a:noFill/>
        </p:spPr>
        <p:txBody>
          <a:bodyPr wrap="square" rtlCol="0">
            <a:spAutoFit/>
          </a:bodyPr>
          <a:lstStyle/>
          <a:p>
            <a:r>
              <a:rPr lang="en-GB" sz="2000" dirty="0">
                <a:latin typeface="Maiandra GD" panose="020E0502030308020204" pitchFamily="34" charset="0"/>
              </a:rPr>
              <a:t>Children earn house points throughout the year in recognition of hard work, behaviour and just being amazing! These house points equate to certificates, and once all 6 Harmony Certifications have been achieved, the children receive a Gold Harmony wrist band and work towards their Gold, Platinum and Diamond certificates.</a:t>
            </a:r>
          </a:p>
        </p:txBody>
      </p:sp>
    </p:spTree>
    <p:extLst>
      <p:ext uri="{BB962C8B-B14F-4D97-AF65-F5344CB8AC3E}">
        <p14:creationId xmlns:p14="http://schemas.microsoft.com/office/powerpoint/2010/main" val="20188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7" y="-99392"/>
            <a:ext cx="8280919" cy="1243607"/>
          </a:xfrm>
        </p:spPr>
        <p:txBody>
          <a:bodyPr>
            <a:noAutofit/>
          </a:bodyPr>
          <a:lstStyle/>
          <a:p>
            <a:r>
              <a:rPr lang="en-GB" sz="4800" dirty="0">
                <a:latin typeface="Maiandra GD" panose="020E0502030308020204" pitchFamily="34" charset="0"/>
              </a:rPr>
              <a:t>Our exciting Year 3 curriculum</a:t>
            </a:r>
          </a:p>
        </p:txBody>
      </p:sp>
      <p:sp>
        <p:nvSpPr>
          <p:cNvPr id="3" name="Content Placeholder 2"/>
          <p:cNvSpPr>
            <a:spLocks noGrp="1"/>
          </p:cNvSpPr>
          <p:nvPr>
            <p:ph idx="1"/>
          </p:nvPr>
        </p:nvSpPr>
        <p:spPr>
          <a:xfrm>
            <a:off x="1043608" y="908720"/>
            <a:ext cx="7992888" cy="5805264"/>
          </a:xfrm>
        </p:spPr>
        <p:txBody>
          <a:bodyPr anchor="t">
            <a:normAutofit fontScale="92500" lnSpcReduction="10000"/>
          </a:bodyPr>
          <a:lstStyle/>
          <a:p>
            <a:pPr marL="0" indent="0">
              <a:buNone/>
            </a:pPr>
            <a:r>
              <a:rPr lang="en-GB" u="sng" dirty="0">
                <a:latin typeface="Maiandra GD" panose="020E0502030308020204" pitchFamily="34" charset="0"/>
              </a:rPr>
              <a:t>Autumn - </a:t>
            </a:r>
            <a:r>
              <a:rPr lang="en-GB" dirty="0">
                <a:latin typeface="Maiandra GD" panose="020E0502030308020204" pitchFamily="34" charset="0"/>
              </a:rPr>
              <a:t>Environmental Detectives</a:t>
            </a:r>
          </a:p>
          <a:p>
            <a:pPr marL="0" indent="0">
              <a:buNone/>
            </a:pPr>
            <a:r>
              <a:rPr lang="en-GB" sz="1800" dirty="0">
                <a:latin typeface="Maiandra GD" panose="020E0502030308020204" pitchFamily="34" charset="0"/>
              </a:rPr>
              <a:t>When researching our local area and our way of living, we look at how we can support our environment and live more sustainably. Through looking at world maps, exploring the continents and significant countries, we identify similarities and differences to our home town of Petersfield and a village within the Amazon Rainforest.</a:t>
            </a:r>
          </a:p>
          <a:p>
            <a:pPr marL="0" indent="0">
              <a:buNone/>
            </a:pPr>
            <a:r>
              <a:rPr lang="en-GB" u="sng" dirty="0">
                <a:latin typeface="Maiandra GD" panose="020E0502030308020204" pitchFamily="34" charset="0"/>
              </a:rPr>
              <a:t>Spring- </a:t>
            </a:r>
            <a:r>
              <a:rPr lang="en-GB" dirty="0">
                <a:latin typeface="Maiandra GD" panose="020E0502030308020204" pitchFamily="34" charset="0"/>
              </a:rPr>
              <a:t>A Journey Through the Ages </a:t>
            </a:r>
          </a:p>
          <a:p>
            <a:pPr marL="0" indent="0">
              <a:buNone/>
            </a:pPr>
            <a:r>
              <a:rPr lang="en-GB" sz="1800" dirty="0">
                <a:latin typeface="Maiandra GD" panose="020E0502030308020204" pitchFamily="34" charset="0"/>
              </a:rPr>
              <a:t>Let’s head back in time to the years before written records! Starting in the Stone Age, we learn about significant achievements and legacies that have helped shaped our lives today.</a:t>
            </a:r>
          </a:p>
          <a:p>
            <a:pPr marL="0" indent="0">
              <a:buNone/>
            </a:pPr>
            <a:r>
              <a:rPr lang="en-GB" dirty="0">
                <a:latin typeface="Maiandra GD" panose="020E0502030308020204" pitchFamily="34" charset="0"/>
              </a:rPr>
              <a:t>Healthy Heroes</a:t>
            </a:r>
          </a:p>
          <a:p>
            <a:pPr marL="0" indent="0">
              <a:buNone/>
            </a:pPr>
            <a:r>
              <a:rPr lang="en-GB" sz="1800" dirty="0">
                <a:latin typeface="Maiandra GD" panose="020E0502030308020204" pitchFamily="34" charset="0"/>
              </a:rPr>
              <a:t>It’s time to put on our capes and help the world (or just ourselves!) become Healthy Heroes. We delve deep into the importance of diet and exercise and how these help us to lead an active, healthy lifestyle. </a:t>
            </a:r>
          </a:p>
          <a:p>
            <a:pPr marL="0" indent="0">
              <a:buNone/>
            </a:pPr>
            <a:r>
              <a:rPr lang="en-GB" u="sng" dirty="0">
                <a:latin typeface="Maiandra GD" panose="020E0502030308020204" pitchFamily="34" charset="0"/>
              </a:rPr>
              <a:t>Summer- </a:t>
            </a:r>
            <a:r>
              <a:rPr lang="en-GB" dirty="0">
                <a:latin typeface="Maiandra GD" panose="020E0502030308020204" pitchFamily="34" charset="0"/>
              </a:rPr>
              <a:t> Rocking Romans</a:t>
            </a:r>
          </a:p>
          <a:p>
            <a:pPr marL="0" indent="0">
              <a:buNone/>
            </a:pPr>
            <a:r>
              <a:rPr lang="en-GB" sz="1800" dirty="0">
                <a:latin typeface="Maiandra GD" panose="020E0502030308020204" pitchFamily="34" charset="0"/>
              </a:rPr>
              <a:t>Continuing our historical learning, we place the Romans in history and develop our chronological awareness. Who were the Romans? When and why did they invade? How are our lives different today because of them?</a:t>
            </a:r>
          </a:p>
        </p:txBody>
      </p:sp>
      <p:pic>
        <p:nvPicPr>
          <p:cNvPr id="1028" name="Picture 4" descr="Colosseum Ancient Rome Roman Empire Roman Emperor Clip Art, PNG, 618x800px,  Colosseum, Ancient Roman Architecture, Ancient"/>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750" b="95625" l="26463" r="82195"/>
                    </a14:imgEffect>
                  </a14:imgLayer>
                </a14:imgProps>
              </a:ext>
              <a:ext uri="{28A0092B-C50C-407E-A947-70E740481C1C}">
                <a14:useLocalDpi xmlns:a14="http://schemas.microsoft.com/office/drawing/2010/main" val="0"/>
              </a:ext>
            </a:extLst>
          </a:blip>
          <a:srcRect l="20159" r="13865"/>
          <a:stretch/>
        </p:blipFill>
        <p:spPr bwMode="auto">
          <a:xfrm>
            <a:off x="8510954" y="5445224"/>
            <a:ext cx="633046"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my Clipart Roman, Army Roman Transparent Free For - Roman Soldier Clipart  - Png Download - Full Size Clipart (#5257616) - Pin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373216"/>
            <a:ext cx="503053" cy="9373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Печать | Margaret Mary Health"/>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341" l="438" r="100000"/>
                    </a14:imgEffect>
                  </a14:imgLayer>
                </a14:imgProps>
              </a:ext>
              <a:ext uri="{28A0092B-C50C-407E-A947-70E740481C1C}">
                <a14:useLocalDpi xmlns:a14="http://schemas.microsoft.com/office/drawing/2010/main" val="0"/>
              </a:ext>
            </a:extLst>
          </a:blip>
          <a:srcRect/>
          <a:stretch>
            <a:fillRect/>
          </a:stretch>
        </p:blipFill>
        <p:spPr bwMode="auto">
          <a:xfrm>
            <a:off x="5724129" y="4797152"/>
            <a:ext cx="432048" cy="4306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AG on Twitter: &amp;quot;Learn how to make Super Healthy Hero lunches for your  kids! https://t.co/2qoMXr10rY… &amp;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5856" y="3573016"/>
            <a:ext cx="816025" cy="8160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2 Stone Age Characters ideas | stone age, old school cartoons, cartoon"/>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8519" l="0" r="92889"/>
                    </a14:imgEffect>
                  </a14:imgLayer>
                </a14:imgProps>
              </a:ext>
              <a:ext uri="{28A0092B-C50C-407E-A947-70E740481C1C}">
                <a14:useLocalDpi xmlns:a14="http://schemas.microsoft.com/office/drawing/2010/main" val="0"/>
              </a:ext>
            </a:extLst>
          </a:blip>
          <a:srcRect/>
          <a:stretch>
            <a:fillRect/>
          </a:stretch>
        </p:blipFill>
        <p:spPr bwMode="auto">
          <a:xfrm>
            <a:off x="5580112" y="2564904"/>
            <a:ext cx="936104" cy="5616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ee Environment Cliparts, Download Free Environment Cliparts png images,  Free ClipArts on Clipart Library"/>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5699" l="3000" r="97667"/>
                    </a14:imgEffect>
                  </a14:imgLayer>
                </a14:imgProps>
              </a:ext>
              <a:ext uri="{28A0092B-C50C-407E-A947-70E740481C1C}">
                <a14:useLocalDpi xmlns:a14="http://schemas.microsoft.com/office/drawing/2010/main" val="0"/>
              </a:ext>
            </a:extLst>
          </a:blip>
          <a:srcRect/>
          <a:stretch>
            <a:fillRect/>
          </a:stretch>
        </p:blipFill>
        <p:spPr bwMode="auto">
          <a:xfrm>
            <a:off x="5868144" y="692696"/>
            <a:ext cx="795858" cy="74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61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704667" cy="1027583"/>
          </a:xfrm>
        </p:spPr>
        <p:txBody>
          <a:bodyPr/>
          <a:lstStyle/>
          <a:p>
            <a:r>
              <a:rPr lang="en-GB" dirty="0">
                <a:latin typeface="Maiandra GD" panose="020E0502030308020204" pitchFamily="34" charset="0"/>
              </a:rPr>
              <a:t>Whole Class Reading</a:t>
            </a:r>
          </a:p>
        </p:txBody>
      </p:sp>
      <p:sp>
        <p:nvSpPr>
          <p:cNvPr id="3" name="Content Placeholder 2"/>
          <p:cNvSpPr>
            <a:spLocks noGrp="1"/>
          </p:cNvSpPr>
          <p:nvPr>
            <p:ph idx="1"/>
          </p:nvPr>
        </p:nvSpPr>
        <p:spPr>
          <a:xfrm>
            <a:off x="982133" y="908720"/>
            <a:ext cx="7910347" cy="5256584"/>
          </a:xfrm>
        </p:spPr>
        <p:txBody>
          <a:bodyPr>
            <a:normAutofit fontScale="85000" lnSpcReduction="20000"/>
          </a:bodyPr>
          <a:lstStyle/>
          <a:p>
            <a:pPr marL="0" indent="0">
              <a:buNone/>
            </a:pPr>
            <a:r>
              <a:rPr lang="en-GB" dirty="0">
                <a:latin typeface="Maiandra GD" panose="020E0502030308020204" pitchFamily="34" charset="0"/>
              </a:rPr>
              <a:t>Throughout the year, we will read and explore a variety of engaging, quality texts.</a:t>
            </a:r>
          </a:p>
          <a:p>
            <a:pPr marL="0" indent="0">
              <a:buNone/>
            </a:pPr>
            <a:r>
              <a:rPr lang="en-GB" dirty="0">
                <a:latin typeface="Maiandra GD" panose="020E0502030308020204" pitchFamily="34" charset="0"/>
              </a:rPr>
              <a:t>To ease the children into the year and teach key comprehension skills, we will be starting the Autumn term with Phonics recap and Reading Explorers.</a:t>
            </a:r>
          </a:p>
          <a:p>
            <a:pPr marL="0" indent="0">
              <a:buNone/>
            </a:pPr>
            <a:endParaRPr lang="en-GB" dirty="0">
              <a:latin typeface="Maiandra GD" panose="020E0502030308020204" pitchFamily="34" charset="0"/>
            </a:endParaRPr>
          </a:p>
          <a:p>
            <a:r>
              <a:rPr lang="en-GB" dirty="0">
                <a:latin typeface="Maiandra GD" panose="020E0502030308020204" pitchFamily="34" charset="0"/>
              </a:rPr>
              <a:t>For our first book, bringing a link to our theme Environmental Detectives, we will be reading </a:t>
            </a:r>
            <a:r>
              <a:rPr lang="en-GB" i="1" dirty="0">
                <a:latin typeface="Maiandra GD" panose="020E0502030308020204" pitchFamily="34" charset="0"/>
              </a:rPr>
              <a:t>Lob, by Linda Newbery. </a:t>
            </a:r>
            <a:r>
              <a:rPr lang="en-GB" dirty="0">
                <a:latin typeface="Maiandra GD" panose="020E0502030308020204" pitchFamily="34" charset="0"/>
              </a:rPr>
              <a:t>We only have a set of 30 in school, so if you would like to purchase your own copy before we start this book, it will allow your child to follow along with ease and it would be greatly appreciated. </a:t>
            </a:r>
          </a:p>
          <a:p>
            <a:endParaRPr lang="en-GB" dirty="0">
              <a:latin typeface="Maiandra GD" panose="020E0502030308020204" pitchFamily="34" charset="0"/>
            </a:endParaRPr>
          </a:p>
          <a:p>
            <a:r>
              <a:rPr lang="en-GB" dirty="0">
                <a:latin typeface="Maiandra GD" panose="020E0502030308020204" pitchFamily="34" charset="0"/>
              </a:rPr>
              <a:t>Spring text- Matilda, by Roald Dahl</a:t>
            </a:r>
          </a:p>
          <a:p>
            <a:pPr marL="0" indent="0">
              <a:buNone/>
            </a:pPr>
            <a:endParaRPr lang="en-GB" dirty="0">
              <a:latin typeface="Maiandra GD" panose="020E0502030308020204" pitchFamily="34" charset="0"/>
            </a:endParaRPr>
          </a:p>
          <a:p>
            <a:r>
              <a:rPr lang="en-GB" dirty="0">
                <a:latin typeface="Maiandra GD" panose="020E0502030308020204" pitchFamily="34" charset="0"/>
              </a:rPr>
              <a:t>Summer text- The Leopard in the Golden Cage, </a:t>
            </a:r>
          </a:p>
          <a:p>
            <a:pPr marL="0" indent="0">
              <a:buNone/>
            </a:pPr>
            <a:r>
              <a:rPr lang="en-GB" dirty="0">
                <a:latin typeface="Maiandra GD" panose="020E0502030308020204" pitchFamily="34" charset="0"/>
              </a:rPr>
              <a:t>					by Julia Edwards</a:t>
            </a:r>
          </a:p>
        </p:txBody>
      </p:sp>
      <p:pic>
        <p:nvPicPr>
          <p:cNvPr id="2050" name="Picture 2" descr="Lob: Amazon.co.uk: Newbery, Linda: 9781849920490: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068960"/>
            <a:ext cx="744017" cy="10143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tilda (Colour Edition) : Dahl, Roald, Blake, Quentin: Amazon.co.uk: Boo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221088"/>
            <a:ext cx="792088" cy="10706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5661248"/>
            <a:ext cx="792088" cy="1113407"/>
          </a:xfrm>
          <a:prstGeom prst="rect">
            <a:avLst/>
          </a:prstGeom>
        </p:spPr>
      </p:pic>
    </p:spTree>
    <p:extLst>
      <p:ext uri="{BB962C8B-B14F-4D97-AF65-F5344CB8AC3E}">
        <p14:creationId xmlns:p14="http://schemas.microsoft.com/office/powerpoint/2010/main" val="3204202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04667" cy="1981200"/>
          </a:xfrm>
        </p:spPr>
        <p:txBody>
          <a:bodyPr>
            <a:normAutofit fontScale="90000"/>
          </a:bodyPr>
          <a:lstStyle/>
          <a:p>
            <a:r>
              <a:rPr lang="en-GB" sz="6600" dirty="0">
                <a:latin typeface="Maiandra GD" panose="020E0502030308020204" pitchFamily="34" charset="0"/>
              </a:rPr>
              <a:t>Theme &amp; Planned Trips</a:t>
            </a:r>
          </a:p>
        </p:txBody>
      </p:sp>
      <p:sp>
        <p:nvSpPr>
          <p:cNvPr id="3" name="Content Placeholder 2"/>
          <p:cNvSpPr>
            <a:spLocks noGrp="1"/>
          </p:cNvSpPr>
          <p:nvPr>
            <p:ph idx="1"/>
          </p:nvPr>
        </p:nvSpPr>
        <p:spPr>
          <a:xfrm>
            <a:off x="1043608" y="1556792"/>
            <a:ext cx="7704667" cy="3620848"/>
          </a:xfrm>
        </p:spPr>
        <p:txBody>
          <a:bodyPr/>
          <a:lstStyle/>
          <a:p>
            <a:r>
              <a:rPr lang="en-GB" dirty="0">
                <a:latin typeface="Maiandra GD" panose="020E0502030308020204" pitchFamily="34" charset="0"/>
              </a:rPr>
              <a:t>Environmental Detectives (Gilbert White’s House)</a:t>
            </a:r>
          </a:p>
          <a:p>
            <a:r>
              <a:rPr lang="en-GB" dirty="0">
                <a:latin typeface="Maiandra GD" panose="020E0502030308020204" pitchFamily="34" charset="0"/>
              </a:rPr>
              <a:t>A Journey Through the Ages (The Heath &amp; museum)</a:t>
            </a:r>
          </a:p>
          <a:p>
            <a:r>
              <a:rPr lang="en-GB" dirty="0">
                <a:latin typeface="Maiandra GD" panose="020E0502030308020204" pitchFamily="34" charset="0"/>
              </a:rPr>
              <a:t>Healthy Heroes (Healthy Hero Day- dress up)</a:t>
            </a:r>
          </a:p>
          <a:p>
            <a:r>
              <a:rPr lang="en-GB" dirty="0">
                <a:latin typeface="Maiandra GD" panose="020E0502030308020204" pitchFamily="34" charset="0"/>
              </a:rPr>
              <a:t>Rocking Romans (Rainbow Theatre)</a:t>
            </a:r>
          </a:p>
        </p:txBody>
      </p:sp>
      <p:sp>
        <p:nvSpPr>
          <p:cNvPr id="4" name="Rectangle 3"/>
          <p:cNvSpPr/>
          <p:nvPr/>
        </p:nvSpPr>
        <p:spPr>
          <a:xfrm>
            <a:off x="1259632" y="5085184"/>
            <a:ext cx="7488832" cy="646331"/>
          </a:xfrm>
          <a:prstGeom prst="rect">
            <a:avLst/>
          </a:prstGeom>
        </p:spPr>
        <p:txBody>
          <a:bodyPr wrap="square">
            <a:spAutoFit/>
          </a:bodyPr>
          <a:lstStyle/>
          <a:p>
            <a:r>
              <a:rPr lang="en-GB" dirty="0">
                <a:latin typeface="Maiandra GD" panose="020E0502030308020204" pitchFamily="34" charset="0"/>
              </a:rPr>
              <a:t>These trips are only possible with your contributions so please pay as much as possible for each trip/event.</a:t>
            </a:r>
          </a:p>
        </p:txBody>
      </p:sp>
    </p:spTree>
    <p:extLst>
      <p:ext uri="{BB962C8B-B14F-4D97-AF65-F5344CB8AC3E}">
        <p14:creationId xmlns:p14="http://schemas.microsoft.com/office/powerpoint/2010/main" val="416896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a:latin typeface="Maiandra GD" panose="020E0502030308020204" pitchFamily="34" charset="0"/>
              </a:rPr>
              <a:t>Parent Helpers</a:t>
            </a:r>
          </a:p>
        </p:txBody>
      </p:sp>
      <p:sp>
        <p:nvSpPr>
          <p:cNvPr id="5" name="Content Placeholder 2"/>
          <p:cNvSpPr txBox="1">
            <a:spLocks/>
          </p:cNvSpPr>
          <p:nvPr/>
        </p:nvSpPr>
        <p:spPr>
          <a:xfrm>
            <a:off x="1134533" y="2819400"/>
            <a:ext cx="7704667" cy="3332816"/>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GB" b="1" dirty="0">
                <a:latin typeface="Maiandra GD" panose="020E0502030308020204" pitchFamily="34" charset="0"/>
              </a:rPr>
              <a:t>Readers</a:t>
            </a:r>
          </a:p>
          <a:p>
            <a:r>
              <a:rPr lang="en-GB" dirty="0">
                <a:latin typeface="Maiandra GD" panose="020E0502030308020204" pitchFamily="34" charset="0"/>
              </a:rPr>
              <a:t>Art and DT days</a:t>
            </a:r>
          </a:p>
          <a:p>
            <a:r>
              <a:rPr lang="en-GB" dirty="0">
                <a:latin typeface="Maiandra GD" panose="020E0502030308020204" pitchFamily="34" charset="0"/>
              </a:rPr>
              <a:t>Trips</a:t>
            </a:r>
          </a:p>
          <a:p>
            <a:r>
              <a:rPr lang="en-GB" dirty="0">
                <a:latin typeface="Maiandra GD" panose="020E0502030308020204" pitchFamily="34" charset="0"/>
              </a:rPr>
              <a:t>DBS forms required (contact the office for further details)</a:t>
            </a:r>
          </a:p>
          <a:p>
            <a:r>
              <a:rPr lang="en-GB" dirty="0">
                <a:latin typeface="Maiandra GD" panose="020E0502030308020204" pitchFamily="34" charset="0"/>
              </a:rPr>
              <a:t>Please approach your class teacher with your availability </a:t>
            </a:r>
          </a:p>
          <a:p>
            <a:r>
              <a:rPr lang="en-GB" dirty="0">
                <a:latin typeface="Maiandra GD" panose="020E0502030308020204" pitchFamily="34" charset="0"/>
              </a:rPr>
              <a:t>Vital information sheet- please see us even if stated on this form</a:t>
            </a:r>
          </a:p>
          <a:p>
            <a:pPr marL="0" indent="0">
              <a:buFont typeface="Arial"/>
              <a:buNone/>
            </a:pPr>
            <a:endParaRPr lang="en-GB" dirty="0">
              <a:latin typeface="Maiandra GD" panose="020E0502030308020204" pitchFamily="34" charset="0"/>
            </a:endParaRPr>
          </a:p>
          <a:p>
            <a:pPr marL="0" indent="0">
              <a:buFont typeface="Arial"/>
              <a:buNone/>
            </a:pPr>
            <a:r>
              <a:rPr lang="en-GB" dirty="0">
                <a:latin typeface="Maiandra GD" panose="020E0502030308020204" pitchFamily="34" charset="0"/>
              </a:rPr>
              <a:t>Any and all help is extremely appreciated, so please let your class teacher know if you are available to help.</a:t>
            </a:r>
          </a:p>
        </p:txBody>
      </p:sp>
    </p:spTree>
    <p:extLst>
      <p:ext uri="{BB962C8B-B14F-4D97-AF65-F5344CB8AC3E}">
        <p14:creationId xmlns:p14="http://schemas.microsoft.com/office/powerpoint/2010/main" val="142517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424936" cy="1981200"/>
          </a:xfrm>
        </p:spPr>
        <p:txBody>
          <a:bodyPr>
            <a:noAutofit/>
          </a:bodyPr>
          <a:lstStyle/>
          <a:p>
            <a:r>
              <a:rPr lang="en-GB" sz="9600" dirty="0">
                <a:latin typeface="Maiandra GD" panose="020E0502030308020204" pitchFamily="34" charset="0"/>
              </a:rPr>
              <a:t>Questions</a:t>
            </a:r>
            <a:r>
              <a:rPr lang="en-GB" sz="11500" dirty="0">
                <a:latin typeface="Maiandra GD" panose="020E0502030308020204" pitchFamily="34" charset="0"/>
              </a:rPr>
              <a:t>?</a:t>
            </a:r>
          </a:p>
        </p:txBody>
      </p:sp>
      <p:sp>
        <p:nvSpPr>
          <p:cNvPr id="3" name="TextBox 2"/>
          <p:cNvSpPr txBox="1"/>
          <p:nvPr/>
        </p:nvSpPr>
        <p:spPr>
          <a:xfrm>
            <a:off x="971600" y="2755865"/>
            <a:ext cx="7920880" cy="2031325"/>
          </a:xfrm>
          <a:prstGeom prst="rect">
            <a:avLst/>
          </a:prstGeom>
          <a:noFill/>
        </p:spPr>
        <p:txBody>
          <a:bodyPr wrap="square" rtlCol="0">
            <a:spAutoFit/>
          </a:bodyPr>
          <a:lstStyle/>
          <a:p>
            <a:endParaRPr lang="en-GB" dirty="0">
              <a:latin typeface="Maiandra GD" panose="020E0502030308020204" pitchFamily="34" charset="0"/>
            </a:endParaRPr>
          </a:p>
          <a:p>
            <a:r>
              <a:rPr lang="en-GB" dirty="0">
                <a:latin typeface="Maiandra GD" panose="020E0502030308020204" pitchFamily="34" charset="0"/>
              </a:rPr>
              <a:t>For any school-based questions, please contact the school office on </a:t>
            </a:r>
            <a:r>
              <a:rPr lang="en-GB" dirty="0">
                <a:latin typeface="Maiandra GD" panose="020E0502030308020204" pitchFamily="34" charset="0"/>
                <a:hlinkClick r:id="rId3"/>
              </a:rPr>
              <a:t>admin@hernejunior.com</a:t>
            </a:r>
            <a:r>
              <a:rPr lang="en-GB" dirty="0">
                <a:latin typeface="Maiandra GD" panose="020E0502030308020204" pitchFamily="34" charset="0"/>
              </a:rPr>
              <a:t> or 01730263746.</a:t>
            </a:r>
          </a:p>
          <a:p>
            <a:r>
              <a:rPr lang="en-GB" dirty="0">
                <a:latin typeface="Maiandra GD" panose="020E0502030308020204" pitchFamily="34" charset="0"/>
              </a:rPr>
              <a:t>These emails and calls will be forwarded to the class teacher and we will get back to you as soon as we can.</a:t>
            </a:r>
          </a:p>
          <a:p>
            <a:endParaRPr lang="en-GB" dirty="0">
              <a:latin typeface="Maiandra GD" panose="020E0502030308020204" pitchFamily="34" charset="0"/>
            </a:endParaRPr>
          </a:p>
          <a:p>
            <a:r>
              <a:rPr lang="en-GB" dirty="0">
                <a:latin typeface="Maiandra GD" panose="020E0502030308020204" pitchFamily="34" charset="0"/>
              </a:rPr>
              <a:t> </a:t>
            </a:r>
          </a:p>
        </p:txBody>
      </p:sp>
      <p:sp>
        <p:nvSpPr>
          <p:cNvPr id="4" name="TextBox 3"/>
          <p:cNvSpPr txBox="1"/>
          <p:nvPr/>
        </p:nvSpPr>
        <p:spPr>
          <a:xfrm>
            <a:off x="1115616" y="4941168"/>
            <a:ext cx="7632848" cy="369332"/>
          </a:xfrm>
          <a:prstGeom prst="rect">
            <a:avLst/>
          </a:prstGeom>
          <a:noFill/>
        </p:spPr>
        <p:txBody>
          <a:bodyPr wrap="square" rtlCol="0">
            <a:spAutoFit/>
          </a:bodyPr>
          <a:lstStyle/>
          <a:p>
            <a:pPr algn="ctr"/>
            <a:r>
              <a:rPr lang="en-GB" dirty="0">
                <a:latin typeface="Maiandra GD" panose="020E0502030308020204" pitchFamily="34" charset="0"/>
              </a:rPr>
              <a:t>Thank you </a:t>
            </a:r>
            <a:r>
              <a:rPr lang="en-GB" dirty="0">
                <a:latin typeface="Maiandra GD" panose="020E0502030308020204" pitchFamily="34" charset="0"/>
                <a:sym typeface="Wingdings" panose="05000000000000000000" pitchFamily="2" charset="2"/>
              </a:rPr>
              <a:t></a:t>
            </a:r>
            <a:endParaRPr lang="en-GB" dirty="0">
              <a:latin typeface="Maiandra GD" panose="020E0502030308020204" pitchFamily="34" charset="0"/>
            </a:endParaRPr>
          </a:p>
        </p:txBody>
      </p:sp>
    </p:spTree>
    <p:extLst>
      <p:ext uri="{BB962C8B-B14F-4D97-AF65-F5344CB8AC3E}">
        <p14:creationId xmlns:p14="http://schemas.microsoft.com/office/powerpoint/2010/main" val="396461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AA0CC4-B836-4430-BC6D-63721E75B790}"/>
              </a:ext>
            </a:extLst>
          </p:cNvPr>
          <p:cNvSpPr>
            <a:spLocks noGrp="1"/>
          </p:cNvSpPr>
          <p:nvPr>
            <p:ph type="title"/>
          </p:nvPr>
        </p:nvSpPr>
        <p:spPr>
          <a:xfrm>
            <a:off x="981262" y="1676400"/>
            <a:ext cx="7704137" cy="1981200"/>
          </a:xfrm>
        </p:spPr>
        <p:txBody>
          <a:bodyPr/>
          <a:lstStyle/>
          <a:p>
            <a:r>
              <a:rPr lang="en-GB" b="1" dirty="0"/>
              <a:t>First week reflections!</a:t>
            </a:r>
          </a:p>
        </p:txBody>
      </p:sp>
    </p:spTree>
    <p:extLst>
      <p:ext uri="{BB962C8B-B14F-4D97-AF65-F5344CB8AC3E}">
        <p14:creationId xmlns:p14="http://schemas.microsoft.com/office/powerpoint/2010/main" val="133407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9BDA15-4A9E-462E-828D-324B33EA0992}"/>
              </a:ext>
            </a:extLst>
          </p:cNvPr>
          <p:cNvSpPr>
            <a:spLocks noGrp="1"/>
          </p:cNvSpPr>
          <p:nvPr>
            <p:ph idx="1"/>
          </p:nvPr>
        </p:nvSpPr>
        <p:spPr>
          <a:xfrm>
            <a:off x="982133" y="1762592"/>
            <a:ext cx="7704667" cy="3332816"/>
          </a:xfrm>
        </p:spPr>
        <p:txBody>
          <a:bodyPr>
            <a:normAutofit/>
          </a:bodyPr>
          <a:lstStyle/>
          <a:p>
            <a:pPr marL="0" indent="0" algn="ctr">
              <a:buNone/>
            </a:pPr>
            <a:r>
              <a:rPr lang="en-GB" sz="3200" dirty="0"/>
              <a:t>All important information is in your </a:t>
            </a:r>
          </a:p>
          <a:p>
            <a:pPr marL="0" indent="0" algn="ctr">
              <a:buNone/>
            </a:pPr>
            <a:r>
              <a:rPr lang="en-GB" sz="3200" dirty="0"/>
              <a:t>‘Herne Junior School – Useful Information’ booklets </a:t>
            </a:r>
          </a:p>
        </p:txBody>
      </p:sp>
      <p:sp>
        <p:nvSpPr>
          <p:cNvPr id="5" name="Title 4">
            <a:extLst>
              <a:ext uri="{FF2B5EF4-FFF2-40B4-BE49-F238E27FC236}">
                <a16:creationId xmlns:a16="http://schemas.microsoft.com/office/drawing/2014/main" id="{4B8DDC19-CC90-4426-8480-9D9BD34BFDD8}"/>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74339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71400"/>
            <a:ext cx="7704667" cy="1315615"/>
          </a:xfrm>
        </p:spPr>
        <p:txBody>
          <a:bodyPr/>
          <a:lstStyle/>
          <a:p>
            <a:r>
              <a:rPr lang="en-GB" sz="5400" dirty="0">
                <a:latin typeface="Maiandra GD" panose="020E0502030308020204" pitchFamily="34" charset="0"/>
              </a:rPr>
              <a:t>Daily Uniform</a:t>
            </a:r>
            <a:endParaRPr lang="en-GB" dirty="0">
              <a:latin typeface="Maiandra GD" panose="020E0502030308020204" pitchFamily="34" charset="0"/>
            </a:endParaRPr>
          </a:p>
        </p:txBody>
      </p:sp>
      <p:sp>
        <p:nvSpPr>
          <p:cNvPr id="3" name="Content Placeholder 2"/>
          <p:cNvSpPr>
            <a:spLocks noGrp="1"/>
          </p:cNvSpPr>
          <p:nvPr>
            <p:ph idx="1"/>
          </p:nvPr>
        </p:nvSpPr>
        <p:spPr>
          <a:xfrm>
            <a:off x="1331640" y="4599641"/>
            <a:ext cx="7524328" cy="2204864"/>
          </a:xfrm>
        </p:spPr>
        <p:txBody>
          <a:bodyPr>
            <a:normAutofit fontScale="70000" lnSpcReduction="20000"/>
          </a:bodyPr>
          <a:lstStyle/>
          <a:p>
            <a:r>
              <a:rPr lang="en-GB" dirty="0">
                <a:latin typeface="Maiandra GD" panose="020E0502030308020204" pitchFamily="34" charset="0"/>
              </a:rPr>
              <a:t>Please make sure that all uniform is fully </a:t>
            </a:r>
            <a:r>
              <a:rPr lang="en-GB" u="sng" dirty="0">
                <a:latin typeface="Maiandra GD" panose="020E0502030308020204" pitchFamily="34" charset="0"/>
              </a:rPr>
              <a:t>named</a:t>
            </a:r>
            <a:r>
              <a:rPr lang="en-GB" dirty="0">
                <a:latin typeface="Maiandra GD" panose="020E0502030308020204" pitchFamily="34" charset="0"/>
              </a:rPr>
              <a:t> and regularly checked that the name is still present</a:t>
            </a:r>
          </a:p>
          <a:p>
            <a:r>
              <a:rPr lang="en-GB" dirty="0">
                <a:latin typeface="Maiandra GD" panose="020E0502030308020204" pitchFamily="34" charset="0"/>
              </a:rPr>
              <a:t>Black school shoes (not trainers)</a:t>
            </a:r>
          </a:p>
          <a:p>
            <a:r>
              <a:rPr lang="en-GB" dirty="0">
                <a:latin typeface="Maiandra GD" panose="020E0502030308020204" pitchFamily="34" charset="0"/>
              </a:rPr>
              <a:t>Long hair tied back</a:t>
            </a:r>
          </a:p>
          <a:p>
            <a:r>
              <a:rPr lang="en-GB" dirty="0">
                <a:latin typeface="Maiandra GD" panose="020E0502030308020204" pitchFamily="34" charset="0"/>
              </a:rPr>
              <a:t>Simple stud earrings </a:t>
            </a:r>
          </a:p>
          <a:p>
            <a:r>
              <a:rPr lang="en-GB" dirty="0">
                <a:latin typeface="Maiandra GD" panose="020E0502030308020204" pitchFamily="34" charset="0"/>
              </a:rPr>
              <a:t>No nail varnish</a:t>
            </a:r>
          </a:p>
          <a:p>
            <a:r>
              <a:rPr lang="en-GB" dirty="0">
                <a:latin typeface="Maiandra GD" panose="020E0502030308020204" pitchFamily="34" charset="0"/>
              </a:rPr>
              <a:t>Please see the School Uniform Policy for more information.</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93" t="15595" r="13122" b="32343"/>
          <a:stretch/>
        </p:blipFill>
        <p:spPr bwMode="auto">
          <a:xfrm>
            <a:off x="2339752" y="1052736"/>
            <a:ext cx="4896544" cy="3537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58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43607"/>
          </a:xfrm>
        </p:spPr>
        <p:txBody>
          <a:bodyPr>
            <a:normAutofit fontScale="90000"/>
          </a:bodyPr>
          <a:lstStyle/>
          <a:p>
            <a:r>
              <a:rPr lang="en-GB" sz="4800" dirty="0">
                <a:latin typeface="Maiandra GD" panose="020E0502030308020204" pitchFamily="34" charset="0"/>
              </a:rPr>
              <a:t>Water Bottles, Snacks &amp; Bags</a:t>
            </a:r>
          </a:p>
        </p:txBody>
      </p:sp>
      <p:sp>
        <p:nvSpPr>
          <p:cNvPr id="3" name="Content Placeholder 2"/>
          <p:cNvSpPr>
            <a:spLocks noGrp="1"/>
          </p:cNvSpPr>
          <p:nvPr>
            <p:ph idx="1"/>
          </p:nvPr>
        </p:nvSpPr>
        <p:spPr>
          <a:xfrm>
            <a:off x="1043608" y="1700808"/>
            <a:ext cx="7704667" cy="3332816"/>
          </a:xfrm>
        </p:spPr>
        <p:txBody>
          <a:bodyPr>
            <a:normAutofit fontScale="92500" lnSpcReduction="10000"/>
          </a:bodyPr>
          <a:lstStyle/>
          <a:p>
            <a:r>
              <a:rPr lang="en-GB" dirty="0">
                <a:latin typeface="Maiandra GD" panose="020E0502030308020204" pitchFamily="34" charset="0"/>
              </a:rPr>
              <a:t>Please make sure they are all clearly named</a:t>
            </a:r>
          </a:p>
          <a:p>
            <a:r>
              <a:rPr lang="en-GB" dirty="0">
                <a:latin typeface="Maiandra GD" panose="020E0502030308020204" pitchFamily="34" charset="0"/>
              </a:rPr>
              <a:t>Healthy snacks only (e.g. fruit/vegetable based). We are a nut-free school, so please check the snack first.</a:t>
            </a:r>
          </a:p>
          <a:p>
            <a:r>
              <a:rPr lang="en-GB" dirty="0">
                <a:latin typeface="Maiandra GD" panose="020E0502030308020204" pitchFamily="34" charset="0"/>
              </a:rPr>
              <a:t>A </a:t>
            </a:r>
            <a:r>
              <a:rPr lang="en-GB" b="1" dirty="0">
                <a:latin typeface="Maiandra GD" panose="020E0502030308020204" pitchFamily="34" charset="0"/>
              </a:rPr>
              <a:t>small</a:t>
            </a:r>
            <a:r>
              <a:rPr lang="en-GB" dirty="0">
                <a:latin typeface="Maiandra GD" panose="020E0502030308020204" pitchFamily="34" charset="0"/>
              </a:rPr>
              <a:t> pencil case, including colour pencils (6-12 colours), small ruler (6 inch), rubber, pencil sharpener &amp; a glue stick. Herne will provide writing pencils and pens.  </a:t>
            </a:r>
          </a:p>
          <a:p>
            <a:r>
              <a:rPr lang="en-GB" dirty="0">
                <a:latin typeface="Maiandra GD" panose="020E0502030308020204" pitchFamily="34" charset="0"/>
              </a:rPr>
              <a:t>Please use a suitable sized bag due to limited space in the cloakroom and classrooms. There are 90 children with school bags and the cloakroom needs to stay tidy.</a:t>
            </a:r>
          </a:p>
        </p:txBody>
      </p:sp>
      <p:grpSp>
        <p:nvGrpSpPr>
          <p:cNvPr id="8" name="Group 7"/>
          <p:cNvGrpSpPr/>
          <p:nvPr/>
        </p:nvGrpSpPr>
        <p:grpSpPr>
          <a:xfrm>
            <a:off x="1979712" y="5301208"/>
            <a:ext cx="5793514" cy="1224137"/>
            <a:chOff x="1979712" y="5301208"/>
            <a:chExt cx="5793514" cy="1224137"/>
          </a:xfrm>
        </p:grpSpPr>
        <p:pic>
          <p:nvPicPr>
            <p:cNvPr id="4" name="Picture 3" descr="Simple Purple Pencil Case, Small Modern Zipper ... - Folksy"/>
            <p:cNvPicPr/>
            <p:nvPr/>
          </p:nvPicPr>
          <p:blipFill rotWithShape="1">
            <a:blip r:embed="rId3" cstate="print">
              <a:extLst>
                <a:ext uri="{28A0092B-C50C-407E-A947-70E740481C1C}">
                  <a14:useLocalDpi xmlns:a14="http://schemas.microsoft.com/office/drawing/2010/main" val="0"/>
                </a:ext>
              </a:extLst>
            </a:blip>
            <a:srcRect t="10666" b="12036"/>
            <a:stretch/>
          </p:blipFill>
          <p:spPr bwMode="auto">
            <a:xfrm>
              <a:off x="4941034" y="5301208"/>
              <a:ext cx="1503174" cy="1224136"/>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14110" t="37124" r="51462" b="21990"/>
            <a:stretch/>
          </p:blipFill>
          <p:spPr bwMode="auto">
            <a:xfrm>
              <a:off x="1979712" y="5301209"/>
              <a:ext cx="1427604" cy="1224136"/>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cstate="print">
              <a:extLst>
                <a:ext uri="{28A0092B-C50C-407E-A947-70E740481C1C}">
                  <a14:useLocalDpi xmlns:a14="http://schemas.microsoft.com/office/drawing/2010/main" val="0"/>
                </a:ext>
              </a:extLst>
            </a:blip>
            <a:srcRect l="20882" t="38128" r="51322" b="22491"/>
            <a:stretch/>
          </p:blipFill>
          <p:spPr bwMode="auto">
            <a:xfrm>
              <a:off x="6516216" y="5301208"/>
              <a:ext cx="1257010" cy="1224136"/>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6" cstate="print">
              <a:extLst>
                <a:ext uri="{28A0092B-C50C-407E-A947-70E740481C1C}">
                  <a14:useLocalDpi xmlns:a14="http://schemas.microsoft.com/office/drawing/2010/main" val="0"/>
                </a:ext>
              </a:extLst>
            </a:blip>
            <a:srcRect l="21729" t="37124" r="54426" b="35284"/>
            <a:stretch/>
          </p:blipFill>
          <p:spPr bwMode="auto">
            <a:xfrm>
              <a:off x="3481800" y="5314130"/>
              <a:ext cx="1402913" cy="118811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61523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FD10-0B7A-4ECF-92AD-F198663B2891}"/>
              </a:ext>
            </a:extLst>
          </p:cNvPr>
          <p:cNvSpPr>
            <a:spLocks noGrp="1"/>
          </p:cNvSpPr>
          <p:nvPr>
            <p:ph type="title"/>
          </p:nvPr>
        </p:nvSpPr>
        <p:spPr/>
        <p:txBody>
          <a:bodyPr/>
          <a:lstStyle/>
          <a:p>
            <a:r>
              <a:rPr lang="en-GB" b="1" u="sng" dirty="0"/>
              <a:t>PE days</a:t>
            </a:r>
          </a:p>
        </p:txBody>
      </p:sp>
      <p:sp>
        <p:nvSpPr>
          <p:cNvPr id="3" name="Content Placeholder 2">
            <a:extLst>
              <a:ext uri="{FF2B5EF4-FFF2-40B4-BE49-F238E27FC236}">
                <a16:creationId xmlns:a16="http://schemas.microsoft.com/office/drawing/2014/main" id="{D912A0D3-4D36-48E7-AD9A-1013C7EA88CD}"/>
              </a:ext>
            </a:extLst>
          </p:cNvPr>
          <p:cNvSpPr>
            <a:spLocks noGrp="1"/>
          </p:cNvSpPr>
          <p:nvPr>
            <p:ph idx="1"/>
          </p:nvPr>
        </p:nvSpPr>
        <p:spPr>
          <a:xfrm>
            <a:off x="1259632" y="1844824"/>
            <a:ext cx="7704667" cy="3332816"/>
          </a:xfrm>
        </p:spPr>
        <p:txBody>
          <a:bodyPr>
            <a:normAutofit/>
          </a:bodyPr>
          <a:lstStyle/>
          <a:p>
            <a:pPr marL="0" indent="0">
              <a:buNone/>
            </a:pPr>
            <a:r>
              <a:rPr lang="en-GB" sz="3200" dirty="0"/>
              <a:t>Class teacher PE session =  Wednesdays </a:t>
            </a:r>
          </a:p>
          <a:p>
            <a:pPr marL="0" indent="0">
              <a:buNone/>
            </a:pPr>
            <a:r>
              <a:rPr lang="en-GB" sz="3200" dirty="0"/>
              <a:t>CM Sports session = Fridays</a:t>
            </a:r>
          </a:p>
        </p:txBody>
      </p:sp>
    </p:spTree>
    <p:extLst>
      <p:ext uri="{BB962C8B-B14F-4D97-AF65-F5344CB8AC3E}">
        <p14:creationId xmlns:p14="http://schemas.microsoft.com/office/powerpoint/2010/main" val="236911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99392"/>
            <a:ext cx="7704667" cy="1315615"/>
          </a:xfrm>
        </p:spPr>
        <p:txBody>
          <a:bodyPr/>
          <a:lstStyle/>
          <a:p>
            <a:r>
              <a:rPr lang="en-GB" sz="5400" dirty="0">
                <a:latin typeface="Maiandra GD" panose="020E0502030308020204" pitchFamily="34" charset="0"/>
              </a:rPr>
              <a:t>PE Uniform</a:t>
            </a:r>
            <a:endParaRPr lang="en-GB" dirty="0">
              <a:latin typeface="Maiandra GD" panose="020E0502030308020204" pitchFamily="34" charset="0"/>
            </a:endParaRPr>
          </a:p>
        </p:txBody>
      </p:sp>
      <p:sp>
        <p:nvSpPr>
          <p:cNvPr id="3" name="Content Placeholder 2"/>
          <p:cNvSpPr>
            <a:spLocks noGrp="1"/>
          </p:cNvSpPr>
          <p:nvPr>
            <p:ph idx="1"/>
          </p:nvPr>
        </p:nvSpPr>
        <p:spPr>
          <a:xfrm>
            <a:off x="1259633" y="3789040"/>
            <a:ext cx="7884368" cy="2952328"/>
          </a:xfrm>
        </p:spPr>
        <p:txBody>
          <a:bodyPr>
            <a:normAutofit fontScale="77500" lnSpcReduction="20000"/>
          </a:bodyPr>
          <a:lstStyle/>
          <a:p>
            <a:r>
              <a:rPr lang="en-GB" dirty="0">
                <a:latin typeface="Maiandra GD" panose="020E0502030308020204" pitchFamily="34" charset="0"/>
              </a:rPr>
              <a:t>Please provide your children with the following </a:t>
            </a:r>
            <a:r>
              <a:rPr lang="en-GB" b="1" u="sng" dirty="0">
                <a:latin typeface="Maiandra GD" panose="020E0502030308020204" pitchFamily="34" charset="0"/>
              </a:rPr>
              <a:t>named</a:t>
            </a:r>
            <a:r>
              <a:rPr lang="en-GB" dirty="0">
                <a:latin typeface="Maiandra GD" panose="020E0502030308020204" pitchFamily="34" charset="0"/>
              </a:rPr>
              <a:t> items of uniform:</a:t>
            </a:r>
          </a:p>
          <a:p>
            <a:pPr lvl="1"/>
            <a:r>
              <a:rPr lang="en-GB" dirty="0">
                <a:latin typeface="Maiandra GD" panose="020E0502030308020204" pitchFamily="34" charset="0"/>
              </a:rPr>
              <a:t>Black shorts and tracksuit bottoms</a:t>
            </a:r>
          </a:p>
          <a:p>
            <a:pPr lvl="1"/>
            <a:r>
              <a:rPr lang="en-GB" dirty="0">
                <a:latin typeface="Maiandra GD" panose="020E0502030308020204" pitchFamily="34" charset="0"/>
              </a:rPr>
              <a:t>Bottle green PE top (does not need to bare the school logo)</a:t>
            </a:r>
          </a:p>
          <a:p>
            <a:pPr lvl="1"/>
            <a:r>
              <a:rPr lang="en-GB" dirty="0">
                <a:latin typeface="Maiandra GD" panose="020E0502030308020204" pitchFamily="34" charset="0"/>
              </a:rPr>
              <a:t>Black zip jumper or hoodie</a:t>
            </a:r>
          </a:p>
          <a:p>
            <a:pPr lvl="1"/>
            <a:r>
              <a:rPr lang="en-GB" dirty="0">
                <a:latin typeface="Maiandra GD" panose="020E0502030308020204" pitchFamily="34" charset="0"/>
              </a:rPr>
              <a:t>Black plimsolls for indoor PE</a:t>
            </a:r>
          </a:p>
          <a:p>
            <a:pPr lvl="1"/>
            <a:r>
              <a:rPr lang="en-GB" dirty="0">
                <a:latin typeface="Maiandra GD" panose="020E0502030308020204" pitchFamily="34" charset="0"/>
              </a:rPr>
              <a:t>Plain trainers for outdoor PE</a:t>
            </a:r>
          </a:p>
          <a:p>
            <a:r>
              <a:rPr lang="en-GB" dirty="0">
                <a:latin typeface="Maiandra GD" panose="020E0502030308020204" pitchFamily="34" charset="0"/>
              </a:rPr>
              <a:t>Long hair must be tied back and all jewellery removed or taped</a:t>
            </a:r>
          </a:p>
          <a:p>
            <a:r>
              <a:rPr lang="en-GB" dirty="0">
                <a:latin typeface="Maiandra GD" panose="020E0502030308020204" pitchFamily="34" charset="0"/>
              </a:rPr>
              <a:t>Children to come to school in their PE uniforms on their PE days</a:t>
            </a:r>
          </a:p>
        </p:txBody>
      </p:sp>
      <p:pic>
        <p:nvPicPr>
          <p:cNvPr id="1026" name="Picture 2" descr="Image preview"/>
          <p:cNvPicPr>
            <a:picLocks noChangeAspect="1" noChangeArrowheads="1"/>
          </p:cNvPicPr>
          <p:nvPr/>
        </p:nvPicPr>
        <p:blipFill rotWithShape="1">
          <a:blip r:embed="rId3">
            <a:extLst>
              <a:ext uri="{28A0092B-C50C-407E-A947-70E740481C1C}">
                <a14:useLocalDpi xmlns:a14="http://schemas.microsoft.com/office/drawing/2010/main" val="0"/>
              </a:ext>
            </a:extLst>
          </a:blip>
          <a:srcRect l="12560" t="9778" r="15846" b="6647"/>
          <a:stretch/>
        </p:blipFill>
        <p:spPr bwMode="auto">
          <a:xfrm>
            <a:off x="2843808" y="836712"/>
            <a:ext cx="3816424" cy="30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32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40C8-8FF7-43DA-B7FF-884EA2D9D259}"/>
              </a:ext>
            </a:extLst>
          </p:cNvPr>
          <p:cNvSpPr>
            <a:spLocks noGrp="1"/>
          </p:cNvSpPr>
          <p:nvPr>
            <p:ph type="ctrTitle"/>
          </p:nvPr>
        </p:nvSpPr>
        <p:spPr>
          <a:xfrm>
            <a:off x="2924238" y="603969"/>
            <a:ext cx="1474519" cy="973667"/>
          </a:xfrm>
        </p:spPr>
        <p:txBody>
          <a:bodyPr>
            <a:normAutofit fontScale="90000"/>
          </a:bodyPr>
          <a:lstStyle/>
          <a:p>
            <a:br>
              <a:rPr lang="en-GB" dirty="0"/>
            </a:br>
            <a:endParaRPr lang="en-GB" dirty="0"/>
          </a:p>
        </p:txBody>
      </p:sp>
      <p:sp>
        <p:nvSpPr>
          <p:cNvPr id="3" name="Subtitle 2">
            <a:extLst>
              <a:ext uri="{FF2B5EF4-FFF2-40B4-BE49-F238E27FC236}">
                <a16:creationId xmlns:a16="http://schemas.microsoft.com/office/drawing/2014/main" id="{1E9469D1-916D-414B-93F9-5E1D7E2B0631}"/>
              </a:ext>
            </a:extLst>
          </p:cNvPr>
          <p:cNvSpPr>
            <a:spLocks noGrp="1"/>
          </p:cNvSpPr>
          <p:nvPr>
            <p:ph type="subTitle" idx="1"/>
          </p:nvPr>
        </p:nvSpPr>
        <p:spPr/>
        <p:txBody>
          <a:bodyPr/>
          <a:lstStyle/>
          <a:p>
            <a:endParaRPr lang="en-GB" dirty="0"/>
          </a:p>
        </p:txBody>
      </p:sp>
      <p:graphicFrame>
        <p:nvGraphicFramePr>
          <p:cNvPr id="4" name="Table 3">
            <a:extLst>
              <a:ext uri="{FF2B5EF4-FFF2-40B4-BE49-F238E27FC236}">
                <a16:creationId xmlns:a16="http://schemas.microsoft.com/office/drawing/2014/main" id="{ED8F7D63-35D1-4F6C-BCB7-78BC191B68A0}"/>
              </a:ext>
            </a:extLst>
          </p:cNvPr>
          <p:cNvGraphicFramePr>
            <a:graphicFrameLocks noGrp="1"/>
          </p:cNvGraphicFramePr>
          <p:nvPr>
            <p:extLst>
              <p:ext uri="{D42A27DB-BD31-4B8C-83A1-F6EECF244321}">
                <p14:modId xmlns:p14="http://schemas.microsoft.com/office/powerpoint/2010/main" val="504471528"/>
              </p:ext>
            </p:extLst>
          </p:nvPr>
        </p:nvGraphicFramePr>
        <p:xfrm>
          <a:off x="107503" y="764704"/>
          <a:ext cx="8579299" cy="5616626"/>
        </p:xfrm>
        <a:graphic>
          <a:graphicData uri="http://schemas.openxmlformats.org/drawingml/2006/table">
            <a:tbl>
              <a:tblPr firstRow="1" firstCol="1" bandRow="1"/>
              <a:tblGrid>
                <a:gridCol w="568883">
                  <a:extLst>
                    <a:ext uri="{9D8B030D-6E8A-4147-A177-3AD203B41FA5}">
                      <a16:colId xmlns:a16="http://schemas.microsoft.com/office/drawing/2014/main" val="814615185"/>
                    </a:ext>
                  </a:extLst>
                </a:gridCol>
                <a:gridCol w="1298986">
                  <a:extLst>
                    <a:ext uri="{9D8B030D-6E8A-4147-A177-3AD203B41FA5}">
                      <a16:colId xmlns:a16="http://schemas.microsoft.com/office/drawing/2014/main" val="2898590033"/>
                    </a:ext>
                  </a:extLst>
                </a:gridCol>
                <a:gridCol w="1199375">
                  <a:extLst>
                    <a:ext uri="{9D8B030D-6E8A-4147-A177-3AD203B41FA5}">
                      <a16:colId xmlns:a16="http://schemas.microsoft.com/office/drawing/2014/main" val="2400206511"/>
                    </a:ext>
                  </a:extLst>
                </a:gridCol>
                <a:gridCol w="1116461">
                  <a:extLst>
                    <a:ext uri="{9D8B030D-6E8A-4147-A177-3AD203B41FA5}">
                      <a16:colId xmlns:a16="http://schemas.microsoft.com/office/drawing/2014/main" val="1926891589"/>
                    </a:ext>
                  </a:extLst>
                </a:gridCol>
                <a:gridCol w="1060033">
                  <a:extLst>
                    <a:ext uri="{9D8B030D-6E8A-4147-A177-3AD203B41FA5}">
                      <a16:colId xmlns:a16="http://schemas.microsoft.com/office/drawing/2014/main" val="523096128"/>
                    </a:ext>
                  </a:extLst>
                </a:gridCol>
                <a:gridCol w="1060033">
                  <a:extLst>
                    <a:ext uri="{9D8B030D-6E8A-4147-A177-3AD203B41FA5}">
                      <a16:colId xmlns:a16="http://schemas.microsoft.com/office/drawing/2014/main" val="2592019670"/>
                    </a:ext>
                  </a:extLst>
                </a:gridCol>
                <a:gridCol w="1137764">
                  <a:extLst>
                    <a:ext uri="{9D8B030D-6E8A-4147-A177-3AD203B41FA5}">
                      <a16:colId xmlns:a16="http://schemas.microsoft.com/office/drawing/2014/main" val="291979396"/>
                    </a:ext>
                  </a:extLst>
                </a:gridCol>
                <a:gridCol w="1137764">
                  <a:extLst>
                    <a:ext uri="{9D8B030D-6E8A-4147-A177-3AD203B41FA5}">
                      <a16:colId xmlns:a16="http://schemas.microsoft.com/office/drawing/2014/main" val="2173264169"/>
                    </a:ext>
                  </a:extLst>
                </a:gridCol>
              </a:tblGrid>
              <a:tr h="246971">
                <a:tc>
                  <a:txBody>
                    <a:bodyPr/>
                    <a:lstStyle/>
                    <a:p>
                      <a:pPr>
                        <a:lnSpc>
                          <a:spcPct val="107000"/>
                        </a:lnSpc>
                        <a:spcAft>
                          <a:spcPts val="800"/>
                        </a:spcAft>
                      </a:pPr>
                      <a:r>
                        <a:rPr lang="en-GB" sz="1000">
                          <a:effectLst/>
                          <a:latin typeface="Aptos"/>
                          <a:ea typeface="Aptos"/>
                          <a:cs typeface="Times New Roman" panose="02020603050405020304" pitchFamily="18" charset="0"/>
                        </a:rPr>
                        <a:t> </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000">
                          <a:effectLst/>
                          <a:latin typeface="Aptos"/>
                          <a:ea typeface="Aptos"/>
                          <a:cs typeface="Times New Roman" panose="02020603050405020304" pitchFamily="18" charset="0"/>
                        </a:rPr>
                        <a:t> </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000">
                          <a:solidFill>
                            <a:srgbClr val="000000"/>
                          </a:solidFill>
                          <a:effectLst/>
                          <a:latin typeface="Aptos"/>
                          <a:ea typeface="Aptos"/>
                          <a:cs typeface="Times New Roman" panose="02020603050405020304" pitchFamily="18" charset="0"/>
                        </a:rPr>
                        <a:t>Autumn 1</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000">
                          <a:solidFill>
                            <a:srgbClr val="000000"/>
                          </a:solidFill>
                          <a:effectLst/>
                          <a:latin typeface="Aptos"/>
                          <a:ea typeface="Aptos"/>
                          <a:cs typeface="Times New Roman" panose="02020603050405020304" pitchFamily="18" charset="0"/>
                        </a:rPr>
                        <a:t>Autumn 2</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000">
                          <a:solidFill>
                            <a:srgbClr val="000000"/>
                          </a:solidFill>
                          <a:effectLst/>
                          <a:latin typeface="Aptos"/>
                          <a:ea typeface="Aptos"/>
                          <a:cs typeface="Times New Roman" panose="02020603050405020304" pitchFamily="18" charset="0"/>
                        </a:rPr>
                        <a:t>Spring 1</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000">
                          <a:solidFill>
                            <a:srgbClr val="000000"/>
                          </a:solidFill>
                          <a:effectLst/>
                          <a:latin typeface="Aptos"/>
                          <a:ea typeface="Aptos"/>
                          <a:cs typeface="Times New Roman" panose="02020603050405020304" pitchFamily="18" charset="0"/>
                        </a:rPr>
                        <a:t>Spring 2</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000">
                          <a:solidFill>
                            <a:srgbClr val="000000"/>
                          </a:solidFill>
                          <a:effectLst/>
                          <a:latin typeface="Aptos"/>
                          <a:ea typeface="Aptos"/>
                          <a:cs typeface="Times New Roman" panose="02020603050405020304" pitchFamily="18" charset="0"/>
                        </a:rPr>
                        <a:t>Summer 1</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000">
                          <a:solidFill>
                            <a:srgbClr val="000000"/>
                          </a:solidFill>
                          <a:effectLst/>
                          <a:latin typeface="Aptos"/>
                          <a:ea typeface="Aptos"/>
                          <a:cs typeface="Times New Roman" panose="02020603050405020304" pitchFamily="18" charset="0"/>
                        </a:rPr>
                        <a:t>Summer 2</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22517026"/>
                  </a:ext>
                </a:extLst>
              </a:tr>
              <a:tr h="817383">
                <a:tc>
                  <a:txBody>
                    <a:bodyPr/>
                    <a:lstStyle/>
                    <a:p>
                      <a:pPr algn="ctr">
                        <a:lnSpc>
                          <a:spcPct val="107000"/>
                        </a:lnSpc>
                        <a:spcAft>
                          <a:spcPts val="800"/>
                        </a:spcAft>
                      </a:pPr>
                      <a:r>
                        <a:rPr lang="en-GB" sz="1200">
                          <a:solidFill>
                            <a:srgbClr val="000000"/>
                          </a:solidFill>
                          <a:effectLst/>
                          <a:latin typeface="Aptos"/>
                          <a:ea typeface="Aptos"/>
                          <a:cs typeface="Times New Roman" panose="02020603050405020304" pitchFamily="18" charset="0"/>
                        </a:rPr>
                        <a:t>Ash</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900" u="sng">
                          <a:effectLst/>
                          <a:latin typeface="Aptos"/>
                          <a:ea typeface="Aptos"/>
                          <a:cs typeface="Times New Roman" panose="02020603050405020304" pitchFamily="18" charset="0"/>
                        </a:rPr>
                        <a:t>Sessio</a:t>
                      </a:r>
                      <a:r>
                        <a:rPr lang="en-GB" sz="900">
                          <a:effectLst/>
                          <a:latin typeface="Aptos"/>
                          <a:ea typeface="Aptos"/>
                          <a:cs typeface="Times New Roman" panose="02020603050405020304" pitchFamily="18" charset="0"/>
                        </a:rPr>
                        <a:t>n 1</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effectLst/>
                          <a:latin typeface="Aptos"/>
                          <a:ea typeface="Aptos"/>
                          <a:cs typeface="Times New Roman" panose="02020603050405020304" pitchFamily="18" charset="0"/>
                        </a:rPr>
                        <a:t>9.00am- 10.25am</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Woodland Wonders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Woodland Wonders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French &amp; SPAG </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(Laura Yarr)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French &amp; SPAG </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(Laura Yarr)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CM Sports </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CM Sports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extLst>
                  <a:ext uri="{0D108BD9-81ED-4DB2-BD59-A6C34878D82A}">
                    <a16:rowId xmlns:a16="http://schemas.microsoft.com/office/drawing/2014/main" val="3287480886"/>
                  </a:ext>
                </a:extLst>
              </a:tr>
              <a:tr h="972502">
                <a:tc>
                  <a:txBody>
                    <a:bodyPr/>
                    <a:lstStyle/>
                    <a:p>
                      <a:pPr algn="ctr">
                        <a:lnSpc>
                          <a:spcPct val="107000"/>
                        </a:lnSpc>
                        <a:spcAft>
                          <a:spcPts val="800"/>
                        </a:spcAft>
                      </a:pPr>
                      <a:r>
                        <a:rPr lang="en-GB" sz="1200">
                          <a:effectLst/>
                          <a:latin typeface="Aptos"/>
                          <a:ea typeface="Aptos"/>
                          <a:cs typeface="Times New Roman" panose="02020603050405020304" pitchFamily="18" charset="0"/>
                        </a:rPr>
                        <a:t> </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900" u="sng">
                          <a:effectLst/>
                          <a:latin typeface="Aptos"/>
                          <a:ea typeface="Aptos"/>
                          <a:cs typeface="Times New Roman" panose="02020603050405020304" pitchFamily="18" charset="0"/>
                        </a:rPr>
                        <a:t>Session 2</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effectLst/>
                          <a:latin typeface="Aptos"/>
                          <a:ea typeface="Aptos"/>
                          <a:cs typeface="Times New Roman" panose="02020603050405020304" pitchFamily="18" charset="0"/>
                        </a:rPr>
                        <a:t>10.45am-</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effectLst/>
                          <a:latin typeface="Aptos"/>
                          <a:ea typeface="Aptos"/>
                          <a:cs typeface="Times New Roman" panose="02020603050405020304" pitchFamily="18" charset="0"/>
                        </a:rPr>
                        <a:t>12 noon</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Woodland Wonders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Woodland Wonders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CM Sports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CM Sports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French &amp; SPAG </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(Laura Yarr)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French &amp; SPAG </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(Laura Yarr)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587243121"/>
                  </a:ext>
                </a:extLst>
              </a:tr>
              <a:tr h="817383">
                <a:tc>
                  <a:txBody>
                    <a:bodyPr/>
                    <a:lstStyle/>
                    <a:p>
                      <a:pPr algn="ctr">
                        <a:lnSpc>
                          <a:spcPct val="107000"/>
                        </a:lnSpc>
                        <a:spcAft>
                          <a:spcPts val="800"/>
                        </a:spcAft>
                      </a:pPr>
                      <a:r>
                        <a:rPr lang="en-GB" sz="1200">
                          <a:solidFill>
                            <a:srgbClr val="000000"/>
                          </a:solidFill>
                          <a:effectLst/>
                          <a:latin typeface="Aptos"/>
                          <a:ea typeface="Aptos"/>
                          <a:cs typeface="Times New Roman" panose="02020603050405020304" pitchFamily="18" charset="0"/>
                        </a:rPr>
                        <a:t>Fir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900" u="sng">
                          <a:effectLst/>
                          <a:latin typeface="Aptos"/>
                          <a:ea typeface="Aptos"/>
                          <a:cs typeface="Times New Roman" panose="02020603050405020304" pitchFamily="18" charset="0"/>
                        </a:rPr>
                        <a:t>Sessio</a:t>
                      </a:r>
                      <a:r>
                        <a:rPr lang="en-GB" sz="900">
                          <a:effectLst/>
                          <a:latin typeface="Aptos"/>
                          <a:ea typeface="Aptos"/>
                          <a:cs typeface="Times New Roman" panose="02020603050405020304" pitchFamily="18" charset="0"/>
                        </a:rPr>
                        <a:t>n 1</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effectLst/>
                          <a:latin typeface="Aptos"/>
                          <a:ea typeface="Aptos"/>
                          <a:cs typeface="Times New Roman" panose="02020603050405020304" pitchFamily="18" charset="0"/>
                        </a:rPr>
                        <a:t>9.00am- 10.25am</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CM Sports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CM Sports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Woodland Wonders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Woodland Wonders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French &amp; SPAG </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(Laura Yarr)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French &amp; SPAG </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(Laura Yarr)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1836222968"/>
                  </a:ext>
                </a:extLst>
              </a:tr>
              <a:tr h="972502">
                <a:tc>
                  <a:txBody>
                    <a:bodyPr/>
                    <a:lstStyle/>
                    <a:p>
                      <a:pPr algn="ctr">
                        <a:lnSpc>
                          <a:spcPct val="107000"/>
                        </a:lnSpc>
                        <a:spcAft>
                          <a:spcPts val="800"/>
                        </a:spcAft>
                      </a:pPr>
                      <a:r>
                        <a:rPr lang="en-GB" sz="1200">
                          <a:effectLst/>
                          <a:latin typeface="Aptos"/>
                          <a:ea typeface="Aptos"/>
                          <a:cs typeface="Times New Roman" panose="02020603050405020304" pitchFamily="18" charset="0"/>
                        </a:rPr>
                        <a:t> </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900" u="sng">
                          <a:effectLst/>
                          <a:latin typeface="Aptos"/>
                          <a:ea typeface="Aptos"/>
                          <a:cs typeface="Times New Roman" panose="02020603050405020304" pitchFamily="18" charset="0"/>
                        </a:rPr>
                        <a:t>Session 2</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effectLst/>
                          <a:latin typeface="Aptos"/>
                          <a:ea typeface="Aptos"/>
                          <a:cs typeface="Times New Roman" panose="02020603050405020304" pitchFamily="18" charset="0"/>
                        </a:rPr>
                        <a:t>10.45am-</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effectLst/>
                          <a:latin typeface="Aptos"/>
                          <a:ea typeface="Aptos"/>
                          <a:cs typeface="Times New Roman" panose="02020603050405020304" pitchFamily="18" charset="0"/>
                        </a:rPr>
                        <a:t>12 noon</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French &amp; SPAG </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(Laura Yarr)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French &amp; SPAG </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(Laura Yarr)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Woodland Wonders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Woodland Wonders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CM Sports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CM Sports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extLst>
                  <a:ext uri="{0D108BD9-81ED-4DB2-BD59-A6C34878D82A}">
                    <a16:rowId xmlns:a16="http://schemas.microsoft.com/office/drawing/2014/main" val="1856931287"/>
                  </a:ext>
                </a:extLst>
              </a:tr>
              <a:tr h="817383">
                <a:tc>
                  <a:txBody>
                    <a:bodyPr/>
                    <a:lstStyle/>
                    <a:p>
                      <a:pPr algn="ctr">
                        <a:lnSpc>
                          <a:spcPct val="107000"/>
                        </a:lnSpc>
                        <a:spcAft>
                          <a:spcPts val="800"/>
                        </a:spcAft>
                      </a:pPr>
                      <a:r>
                        <a:rPr lang="en-GB" sz="1200">
                          <a:solidFill>
                            <a:srgbClr val="000000"/>
                          </a:solidFill>
                          <a:effectLst/>
                          <a:latin typeface="Aptos"/>
                          <a:ea typeface="Aptos"/>
                          <a:cs typeface="Times New Roman" panose="02020603050405020304" pitchFamily="18" charset="0"/>
                        </a:rPr>
                        <a:t> Oak</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900" u="sng">
                          <a:effectLst/>
                          <a:latin typeface="Aptos"/>
                          <a:ea typeface="Aptos"/>
                          <a:cs typeface="Times New Roman" panose="02020603050405020304" pitchFamily="18" charset="0"/>
                        </a:rPr>
                        <a:t>Sessio</a:t>
                      </a:r>
                      <a:r>
                        <a:rPr lang="en-GB" sz="900">
                          <a:effectLst/>
                          <a:latin typeface="Aptos"/>
                          <a:ea typeface="Aptos"/>
                          <a:cs typeface="Times New Roman" panose="02020603050405020304" pitchFamily="18" charset="0"/>
                        </a:rPr>
                        <a:t>n 1</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effectLst/>
                          <a:latin typeface="Aptos"/>
                          <a:ea typeface="Aptos"/>
                          <a:cs typeface="Times New Roman" panose="02020603050405020304" pitchFamily="18" charset="0"/>
                        </a:rPr>
                        <a:t>9.00am- 10.25am</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French &amp; SPAG </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(Laura Yarr)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French &amp; SPAG </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(Laura Yarr)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CM Sports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CM Sports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Woodland Wonders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Woodland Wonders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extLst>
                  <a:ext uri="{0D108BD9-81ED-4DB2-BD59-A6C34878D82A}">
                    <a16:rowId xmlns:a16="http://schemas.microsoft.com/office/drawing/2014/main" val="524618541"/>
                  </a:ext>
                </a:extLst>
              </a:tr>
              <a:tr h="972502">
                <a:tc>
                  <a:txBody>
                    <a:bodyPr/>
                    <a:lstStyle/>
                    <a:p>
                      <a:pPr algn="ctr">
                        <a:lnSpc>
                          <a:spcPct val="107000"/>
                        </a:lnSpc>
                        <a:spcAft>
                          <a:spcPts val="800"/>
                        </a:spcAft>
                      </a:pPr>
                      <a:r>
                        <a:rPr lang="en-GB" sz="1200">
                          <a:effectLst/>
                          <a:latin typeface="Aptos"/>
                          <a:ea typeface="Aptos"/>
                          <a:cs typeface="Times New Roman" panose="02020603050405020304" pitchFamily="18" charset="0"/>
                        </a:rPr>
                        <a:t> </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en-GB" sz="900" u="sng">
                          <a:effectLst/>
                          <a:latin typeface="Aptos"/>
                          <a:ea typeface="Aptos"/>
                          <a:cs typeface="Times New Roman" panose="02020603050405020304" pitchFamily="18" charset="0"/>
                        </a:rPr>
                        <a:t>Session 2</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effectLst/>
                          <a:latin typeface="Aptos"/>
                          <a:ea typeface="Aptos"/>
                          <a:cs typeface="Times New Roman" panose="02020603050405020304" pitchFamily="18" charset="0"/>
                        </a:rPr>
                        <a:t>10.45am-</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effectLst/>
                          <a:latin typeface="Aptos"/>
                          <a:ea typeface="Aptos"/>
                          <a:cs typeface="Times New Roman" panose="02020603050405020304" pitchFamily="18" charset="0"/>
                        </a:rPr>
                        <a:t>12 noon</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CM Sports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CM Sports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E5A1"/>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French &amp; SPAG </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(Laura Yarr)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French &amp; SPAG </a:t>
                      </a:r>
                      <a:endParaRPr lang="en-GB" sz="600">
                        <a:effectLst/>
                        <a:latin typeface="Aptos"/>
                        <a:ea typeface="Aptos"/>
                        <a:cs typeface="Times New Roman" panose="02020603050405020304" pitchFamily="18" charset="0"/>
                      </a:endParaRPr>
                    </a:p>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(Laura Yarr)</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gn="ctr">
                        <a:lnSpc>
                          <a:spcPct val="107000"/>
                        </a:lnSpc>
                        <a:spcAft>
                          <a:spcPts val="800"/>
                        </a:spcAft>
                      </a:pPr>
                      <a:r>
                        <a:rPr lang="en-GB" sz="900">
                          <a:solidFill>
                            <a:srgbClr val="000000"/>
                          </a:solidFill>
                          <a:effectLst/>
                          <a:latin typeface="Aptos"/>
                          <a:ea typeface="Aptos"/>
                          <a:cs typeface="Times New Roman" panose="02020603050405020304" pitchFamily="18" charset="0"/>
                        </a:rPr>
                        <a:t>Woodland Wonders</a:t>
                      </a:r>
                      <a:endParaRPr lang="en-GB" sz="60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lgn="ctr">
                        <a:lnSpc>
                          <a:spcPct val="107000"/>
                        </a:lnSpc>
                        <a:spcAft>
                          <a:spcPts val="800"/>
                        </a:spcAft>
                      </a:pPr>
                      <a:r>
                        <a:rPr lang="en-GB" sz="900" dirty="0">
                          <a:solidFill>
                            <a:srgbClr val="000000"/>
                          </a:solidFill>
                          <a:effectLst/>
                          <a:latin typeface="Aptos"/>
                          <a:ea typeface="Aptos"/>
                          <a:cs typeface="Times New Roman" panose="02020603050405020304" pitchFamily="18" charset="0"/>
                        </a:rPr>
                        <a:t>Woodland Wonders</a:t>
                      </a:r>
                      <a:endParaRPr lang="en-GB" sz="600" dirty="0">
                        <a:effectLst/>
                        <a:latin typeface="Aptos"/>
                        <a:ea typeface="Aptos"/>
                        <a:cs typeface="Times New Roman" panose="02020603050405020304" pitchFamily="18" charset="0"/>
                      </a:endParaRPr>
                    </a:p>
                  </a:txBody>
                  <a:tcPr marL="39552" marR="39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extLst>
                  <a:ext uri="{0D108BD9-81ED-4DB2-BD59-A6C34878D82A}">
                    <a16:rowId xmlns:a16="http://schemas.microsoft.com/office/drawing/2014/main" val="1780101268"/>
                  </a:ext>
                </a:extLst>
              </a:tr>
            </a:tbl>
          </a:graphicData>
        </a:graphic>
      </p:graphicFrame>
      <p:sp>
        <p:nvSpPr>
          <p:cNvPr id="6" name="TextBox 5">
            <a:extLst>
              <a:ext uri="{FF2B5EF4-FFF2-40B4-BE49-F238E27FC236}">
                <a16:creationId xmlns:a16="http://schemas.microsoft.com/office/drawing/2014/main" id="{4B4AA174-2455-4A1A-B543-CB199C4212FF}"/>
              </a:ext>
            </a:extLst>
          </p:cNvPr>
          <p:cNvSpPr txBox="1"/>
          <p:nvPr/>
        </p:nvSpPr>
        <p:spPr>
          <a:xfrm>
            <a:off x="3347864" y="172554"/>
            <a:ext cx="4572000" cy="369332"/>
          </a:xfrm>
          <a:prstGeom prst="rect">
            <a:avLst/>
          </a:prstGeom>
          <a:noFill/>
        </p:spPr>
        <p:txBody>
          <a:bodyPr wrap="square">
            <a:spAutoFit/>
          </a:bodyPr>
          <a:lstStyle/>
          <a:p>
            <a:r>
              <a:rPr lang="en-GB" dirty="0"/>
              <a:t>PPA ROTATION</a:t>
            </a:r>
          </a:p>
        </p:txBody>
      </p:sp>
    </p:spTree>
    <p:extLst>
      <p:ext uri="{BB962C8B-B14F-4D97-AF65-F5344CB8AC3E}">
        <p14:creationId xmlns:p14="http://schemas.microsoft.com/office/powerpoint/2010/main" val="11485208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1909</TotalTime>
  <Words>2101</Words>
  <Application>Microsoft Office PowerPoint</Application>
  <PresentationFormat>On-screen Show (4:3)</PresentationFormat>
  <Paragraphs>244</Paragraphs>
  <Slides>27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Corbel</vt:lpstr>
      <vt:lpstr>Gill Sans Nova Light</vt:lpstr>
      <vt:lpstr>Maiandra GD</vt:lpstr>
      <vt:lpstr>Parallax</vt:lpstr>
      <vt:lpstr>Herne Junior School Year 3 Knowing every child,  Inspiring every mind,  Achieving every day.</vt:lpstr>
      <vt:lpstr>PowerPoint Presentation</vt:lpstr>
      <vt:lpstr>First week reflections!</vt:lpstr>
      <vt:lpstr>PowerPoint Presentation</vt:lpstr>
      <vt:lpstr>Daily Uniform</vt:lpstr>
      <vt:lpstr>Water Bottles, Snacks &amp; Bags</vt:lpstr>
      <vt:lpstr>PE days</vt:lpstr>
      <vt:lpstr>PE Uniform</vt:lpstr>
      <vt:lpstr> </vt:lpstr>
      <vt:lpstr>Forest School – Woodland Wonders</vt:lpstr>
      <vt:lpstr>Kit List All of the items below are essential to ensure your child has an enjoyable time. </vt:lpstr>
      <vt:lpstr>Sample Timetable</vt:lpstr>
      <vt:lpstr>Permission consents &amp; medical information</vt:lpstr>
      <vt:lpstr>Toys &amp; figit tools</vt:lpstr>
      <vt:lpstr>Parent Helpers</vt:lpstr>
      <vt:lpstr>Reading</vt:lpstr>
      <vt:lpstr>Reading</vt:lpstr>
      <vt:lpstr>PowerPoint Presentation</vt:lpstr>
      <vt:lpstr>Homework</vt:lpstr>
      <vt:lpstr>We have a variety of interventions that we offer the children to boost them in areas where we feel they need help developing.   This might be:   - Social and emotional support - Phonics / writing  - Maths support - Handwriting support  We put them into these groups and will notify you if we have done so. </vt:lpstr>
      <vt:lpstr>PowerPoint Presentation</vt:lpstr>
      <vt:lpstr>Special Values Time</vt:lpstr>
      <vt:lpstr>Our exciting Year 3 curriculum</vt:lpstr>
      <vt:lpstr>Whole Class Reading</vt:lpstr>
      <vt:lpstr>Theme &amp; Planned Trips</vt:lpstr>
      <vt:lpstr>Parent Helpers</vt:lpstr>
      <vt:lpstr>Questions?</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Andrews</dc:creator>
  <cp:lastModifiedBy>Katie Harrison</cp:lastModifiedBy>
  <cp:revision>149</cp:revision>
  <cp:lastPrinted>2024-07-02T08:25:23Z</cp:lastPrinted>
  <dcterms:created xsi:type="dcterms:W3CDTF">2018-07-04T10:52:43Z</dcterms:created>
  <dcterms:modified xsi:type="dcterms:W3CDTF">2025-09-22T16:13:05Z</dcterms:modified>
</cp:coreProperties>
</file>